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BA72-07FA-4832-9FF9-CB25560936BA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3B97-66D9-4930-A5DD-F371D75FC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14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BA72-07FA-4832-9FF9-CB25560936BA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3B97-66D9-4930-A5DD-F371D75FC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43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BA72-07FA-4832-9FF9-CB25560936BA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3B97-66D9-4930-A5DD-F371D75FC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BA72-07FA-4832-9FF9-CB25560936BA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3B97-66D9-4930-A5DD-F371D75FC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51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BA72-07FA-4832-9FF9-CB25560936BA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3B97-66D9-4930-A5DD-F371D75FC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20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BA72-07FA-4832-9FF9-CB25560936BA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3B97-66D9-4930-A5DD-F371D75FC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31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BA72-07FA-4832-9FF9-CB25560936BA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3B97-66D9-4930-A5DD-F371D75FC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48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BA72-07FA-4832-9FF9-CB25560936BA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3B97-66D9-4930-A5DD-F371D75FC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82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BA72-07FA-4832-9FF9-CB25560936BA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3B97-66D9-4930-A5DD-F371D75FC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4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BA72-07FA-4832-9FF9-CB25560936BA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3B97-66D9-4930-A5DD-F371D75FC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52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BA72-07FA-4832-9FF9-CB25560936BA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3B97-66D9-4930-A5DD-F371D75FC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25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5BA72-07FA-4832-9FF9-CB25560936BA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93B97-66D9-4930-A5DD-F371D75FC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3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inesenewyears.info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chinesenewyears.info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1" y="285050"/>
            <a:ext cx="8000999" cy="131717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Celebrate Lunar New Year</a:t>
            </a:r>
            <a:r>
              <a:rPr lang="en-US" sz="3600" dirty="0" smtClean="0">
                <a:solidFill>
                  <a:srgbClr val="FF0000"/>
                </a:solidFill>
                <a:latin typeface="Showcard Gothic" pitchFamily="82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Showcard Gothic" pitchFamily="82" charset="0"/>
              </a:rPr>
            </a:br>
            <a:r>
              <a:rPr lang="en-US" sz="3600" i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2020– Year of the Rat</a:t>
            </a:r>
            <a:endParaRPr lang="en-US" sz="3600" dirty="0"/>
          </a:p>
        </p:txBody>
      </p:sp>
      <p:pic>
        <p:nvPicPr>
          <p:cNvPr id="12" name="Picture 11" descr="http://www.chinesenewyears.info/img/denglong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1" y="1905000"/>
            <a:ext cx="228599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AutoShape 2" descr="data:image/jpeg;base64,/9j/4AAQSkZJRgABAQAAAQABAAD/2wCEAAkGBwgHBgkIBwgKCgkLDRYPDQwMDRsUFRAWIB0iIiAdHx8kKDQsJCYxJx8fLT0tMTU3Ojo6Iys/RD84QzQ5OjcBCgoKDQwNGg8PGjclHyU3Nzc3Nzc3Nzc3Nzc3Nzc3Nzc3Nzc3Nzc3Nzc3Nzc3Nzc3Nzc3Nzc3Nzc3Nzc3Nzc3N//AABEIAFoAWgMBIgACEQEDEQH/xAAcAAACAgMBAQAAAAAAAAAAAAAABQYHAgMECAH/xAA4EAABAwMCBAQCCAYDAQAAAAABAgMEAAURBiESMUFREyJhgTJxBxQjYpGxwdEVQlJTofCCsuEk/8QAGgEAAgMBAQAAAAAAAAAAAAAABAUAAwYCAf/EACwRAAEDAgQFBAEFAAAAAAAAAAEAAgMEEQUSITFBUWGhsROR0eGBFCIycfH/2gAMAwEAAhEDEQA/ALxoooqKIoorTLlMQozkmU4lplpPEtajgJFRQC5sES5TEOM5JlOpaZaTxLWs4CRVO3z6S7i7e0TLUPDtsZWPCWNngdsr7Z6dq16h1MvWl/jWxC3WLR4iuFtJCVvEJJGc7AkgAA8s96fWWy2y0SJC4zL6CQlLpddCgDwlXByz5cZIHcc6UV2JNg0AJO/dO44IqEXqGZnkbHYD58Kcaav8LUNtTMgr9HGj8TSux/frTaqFcvsmy6rkzrKhKGGFeE40nAbWkHcYHTJOO1XJpvUELUVtTMgq9HWlfE0rsf8Ad6Pp5/VYCdChq7D3wAStH7D26FNqKKKIS1FFFFRRFFFaZklmHGckynUtMtJKlrUcBIqL0AnQIlymYcdyRJdQ0y0niWtZwEiqX1xqty+qBOWraDxRox2VIP8AdX2T2HX8SMda6wdv0rw2xw25k8TTC9vFPRax17hP4+vBpG2/xe4vTJ+XUNYJCxkLWeWfQAcvlS6sq2xxlx2HdanD8NFKz9RPv4+/CjoIShKwFpczlKwcDn+npXSi7XLwRHFwkhrI28ZQxvnOfnvUyk2S2aneWbbLSxIZXwOgIyCBtkJyPTcVjN0ZbVxZLEC5LeucNnjU0SnHyIA2Pv2pa3EIHWa8EHkRsmrq2mJAlbr1F7fSgojlQAawvAGQkcvT/HSmumb7LsU9EiGtKVclJUcIcT/Sr07HofSs9HvKhajt75QeFaygHH9QKefvWOpGGW9RXAIYUGEuZIbGySoDf03ov1yJvT6Xv+bWREhbI8wPFwRfvayvfT19iX+CJMQlKknheZX8bK+qVCmtefNNX6VbJjciI4EzEAJws4RJR/bX6/0q9u1Xdpy+xNQW8S4aiCDwusq+JpXVJFMopc+h3WMxLDX0jrj+PhNaKKKuStaZcpiHGckSnUtMtp4lrWcBIqkNb6wXqWWI7S1R7W2rKElO7hH8yh+Q6U61rNuV+1QqxS0vQoEdKnQ2hPGuQAMhaQPiz0HTfqMV0WXTNsgfWmlBUtJUUrEhtOMhORk8hsrHLqT1pRX4jHBdpvdPqMQ0IEsozPO3IDnfmqw4gFKJ8xPIk9e9WJpVCmNKSLgrPiKS69k8yUggf9ahV3RGVeJSYaOCKhZA4U/CkbE4pxp/VsmzQfqcqGiZCUDwJWeEhJO45HI57GhK6KSogb6Y4gkdOS0lYySeBpjGuht05KQ/Rf8AwsQnfDI/iW/i5+IoBGMem49/auiArg1Aq5fwtNpiLaLH2pSlT61KBT5ByOx+e1c1vukqQkKsOm4sFladpDuEpI/4gE+2aUaxjSUmPIuEh6YtwlDaGkhtpCvxJ/U45ilZYZal7CbZ+tz2099ks9Iy1Ls2mbhe5Htp77JNZ4jyNTx4YCipiTgpzyCTufwFT7UblstVnmJl8KVzUrAQj4nVkYz7bb9K4fo8trkh2Xd56cvrXwIUroOp/L8PWshpZNynSrlf3Hitx1XgspWBwNA+UH26D869rJo31IMjrBlttyd9F3VTxvqLPdYMte25PRVqMcCuJJJPw9vWm2n75NsM4XCG+C5sl1lWcOp7H9+Yrfe7fFtdzj+HIEiAVHHmCi3v5knHzzUzuum7TJgMtMJERvjB42WwSScpTlWR1PXPPHOmz8QjZkdrZ3FFVuIQsY0PbdrvHFT3Td+hahtyZkJfo40fibV2P79abZqh0qnaL1FHXZ3nZCXhjwXGilToCinhKeuSPKR329bvjuuux2nHYy2XFoClNqUklBI3BIONqcU87ZmBwWTr6NsBD4zdjtr79QflL9SWBi+RUguKjzGDxRpTfxsq/UHqOtUte5mpLPIXabjJW2pvJAShA4gQRxJUBkggnfnzzvXoKkerNNQ9SQPAkAIfbyWHwMltX6g9R1+eDXk1OyTUgXVmHVzIH5Z2hzOovb+vheeVYSohtfEnHMAish5ihtXCgcWOIjv3ppfbDItEl5qSgtKaHnRuoDJ8pB6oV0V0Oxwea9tt2XMZjq4UuOLDfEvbcnGTQpNt1u2TMkZnadOatJm3fVLQiFGlmMyyDxPrAJAySTvsNz7Uv1V9Ra0e02uS68HHEBlazlx3CvMoZG/lzvy3HpTCzaTMVCHL3cHZqWTxNtLUfCRjqQTvj1qK/SF9SlXD67FuiJCiOBTPiBfhkcsY5Dnn1+dZikjZJUgZydb3tufPvos5TZZakNDrgG9wOK26Z1guCt5mSyowln7MtjdtQTy36ED22FLb/qmbeVqYj5ZiqOA2PiWPvH9PzpvAtFgmW9udHYW54TfG4wlwklQG4IJ55+QNQ6a8zKklUSImOhR8raVFX50zp46aaodIGHMOfD8JpTQ0z5nPayxHP/VqW0ptQCwBkA+xprGvl4joEGFM8VKwltKQylwq3OEjKSTuo7etLWWX3gEALKeMJAAJJWdgkDqr0FXLoDRDVlSm43FpJuKk+RGeIRwemequ59htzaiES6OF15idXTwR3mAceAW3ROknoKxd786qTeFpATxq4vq6cY4R97HM/MDqTM6KKPYwMGVuyws8z5353/Q6BFFFFdKpJ9S2CNfonhu4RIQD4L3DnhzzBH8yTyKevoQCKF1FaJdnuT0aYypCwc7q4gQeRCuoODg+m+4IHpKkeq9NRNSW5Ud/7N9IPgyAMls/qNhkencAimSLNqN03wvEzSPyv1YeyoOTcLjcIyWpMt59phOUoWsnAz/n3rk4AWuMKGQfMO1d12slxtFwVAmxlh7JCOFJIdHdB6j/AE1wFpwJUooUEpPCSUnAPb50GAG6DRbaN0ZaDGRY8kHCSkoUTgA5xjBrst7JeWS4CpC1BPlRxOLWeSUfeOfb8AdLDUwPFphp/wAU7cCUEqOduWKuT6PtDpsjTdwuiUuXIp8iOYjA8wPvHqfYdSe2s9Q2CDxCvjpYrk6nYcVu0Po8WsN3G5tNicEkMsJ3RESeYHdR6q9u+ZpRRRrWhosFhJ53zvL3nVFFFFdKlFFFFRRFFFFRRLL7aGbvCUys8DoH2buMlJ/b0qtpFplRVpiymf8A6m3AR2c3zlPf/wBHarcrkfZaXLjuKbQpaM8KikZTt0NA1VG2bUaFG01Y+EZdwkelNMpti3JstKfrbmAlIwQ0BnG/UnJz+A6kyevgr7RUUTYm5WoaWV0rszt0UUUVYq0UUUVFF//Z"/>
          <p:cNvSpPr>
            <a:spLocks noChangeAspect="1" noChangeArrowheads="1"/>
          </p:cNvSpPr>
          <p:nvPr/>
        </p:nvSpPr>
        <p:spPr bwMode="auto">
          <a:xfrm>
            <a:off x="1524000" y="-673100"/>
            <a:ext cx="857250" cy="857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4" name="Picture 13" descr="http://www.chinesenewyears.info/img/denglong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620001" y="1905000"/>
            <a:ext cx="228599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www.chinasprout.com/store/media/ANW074L0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BF6F8"/>
              </a:clrFrom>
              <a:clrTo>
                <a:srgbClr val="EBF6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1905001"/>
            <a:ext cx="2133600" cy="2184307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0800" y="4110446"/>
            <a:ext cx="3390400" cy="22481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200" y="4215700"/>
            <a:ext cx="2310862" cy="21429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0699" y="4215700"/>
            <a:ext cx="2399600" cy="219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3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22080"/>
          </a:xfrm>
        </p:spPr>
        <p:txBody>
          <a:bodyPr>
            <a:normAutofit/>
          </a:bodyPr>
          <a:lstStyle/>
          <a:p>
            <a:r>
              <a:rPr lang="en-US" b="1" dirty="0" smtClean="0"/>
              <a:t>About Lunar New </a:t>
            </a:r>
            <a:r>
              <a:rPr lang="en-US" b="1" dirty="0"/>
              <a:t>Year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96718"/>
            <a:ext cx="8763000" cy="525648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b="1" dirty="0"/>
              <a:t>Lunar New Year </a:t>
            </a:r>
            <a:r>
              <a:rPr lang="en-US" b="1" dirty="0"/>
              <a:t>(also know as The Spring Festival</a:t>
            </a:r>
            <a:r>
              <a:rPr lang="en-US" b="1" dirty="0"/>
              <a:t>) is an important traditional holiday celebrated on the first day of the year based on the Lunar calendar. </a:t>
            </a:r>
          </a:p>
          <a:p>
            <a:pPr>
              <a:spcBef>
                <a:spcPts val="0"/>
              </a:spcBef>
            </a:pPr>
            <a:endParaRPr lang="en-US" b="1" dirty="0"/>
          </a:p>
          <a:p>
            <a:pPr>
              <a:spcBef>
                <a:spcPts val="0"/>
              </a:spcBef>
            </a:pPr>
            <a:r>
              <a:rPr lang="en-US" b="1" dirty="0"/>
              <a:t>Lunar New Year is celebrated in countries and territories with significant Chinese populations</a:t>
            </a:r>
            <a:r>
              <a:rPr lang="en-US" b="1" dirty="0"/>
              <a:t>,</a:t>
            </a:r>
            <a:r>
              <a:rPr lang="en-US" b="1" dirty="0"/>
              <a:t> such as Mainland </a:t>
            </a:r>
            <a:r>
              <a:rPr lang="en-US" b="1" dirty="0"/>
              <a:t>China, Hong Kong, Macau, Taiwan, </a:t>
            </a:r>
            <a:r>
              <a:rPr lang="en-US" b="1" dirty="0"/>
              <a:t>Japan, Korea, Singapore</a:t>
            </a:r>
            <a:r>
              <a:rPr lang="en-US" b="1" dirty="0"/>
              <a:t>, Thailand, </a:t>
            </a:r>
            <a:r>
              <a:rPr lang="en-US" b="1" dirty="0"/>
              <a:t>Cambodia, Indonesia</a:t>
            </a:r>
            <a:r>
              <a:rPr lang="en-US" b="1" dirty="0"/>
              <a:t>, Malaysia, Mauritius,</a:t>
            </a:r>
            <a:r>
              <a:rPr lang="en-US" b="1" baseline="30000" dirty="0"/>
              <a:t> </a:t>
            </a:r>
            <a:r>
              <a:rPr lang="en-US" b="1" dirty="0"/>
              <a:t>Philippines, </a:t>
            </a:r>
            <a:r>
              <a:rPr lang="en-US" b="1" dirty="0"/>
              <a:t>Vietnam, and </a:t>
            </a:r>
            <a:r>
              <a:rPr lang="en-US" b="1" dirty="0"/>
              <a:t>also in Chinatowns elsewhere.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52600" y="5867401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Information source: </a:t>
            </a:r>
          </a:p>
          <a:p>
            <a:r>
              <a:rPr lang="en-US" sz="1200" dirty="0">
                <a:hlinkClick r:id="rId2"/>
              </a:rPr>
              <a:t>http://www.chinesenewyears.info</a:t>
            </a:r>
            <a:r>
              <a:rPr lang="en-US" sz="1200" dirty="0" smtClean="0">
                <a:hlinkClick r:id="rId2"/>
              </a:rPr>
              <a:t>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9302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alibri" pitchFamily="34" charset="0"/>
              </a:rPr>
              <a:t>Lunar Zodiac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33611"/>
            <a:ext cx="8686800" cy="547198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Calibri" pitchFamily="34" charset="0"/>
              </a:rPr>
              <a:t>Used for 3000 years as a horoscope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alibri" pitchFamily="34" charset="0"/>
              </a:rPr>
              <a:t>Legend has it:  Buddha summoned all animals for a meeting. Only 12 animals attended.  Here is the arrival order.</a:t>
            </a:r>
          </a:p>
          <a:p>
            <a:pPr lvl="1">
              <a:spcBef>
                <a:spcPts val="0"/>
              </a:spcBef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Rat </a:t>
            </a:r>
          </a:p>
          <a:p>
            <a:pPr lvl="1">
              <a:spcBef>
                <a:spcPts val="0"/>
              </a:spcBef>
            </a:pPr>
            <a:r>
              <a:rPr lang="en-US" b="1" dirty="0" smtClean="0">
                <a:latin typeface="Calibri" pitchFamily="34" charset="0"/>
              </a:rPr>
              <a:t>Ox</a:t>
            </a:r>
          </a:p>
          <a:p>
            <a:pPr lvl="1">
              <a:spcBef>
                <a:spcPts val="0"/>
              </a:spcBef>
            </a:pPr>
            <a:r>
              <a:rPr lang="en-US" b="1" dirty="0" smtClean="0">
                <a:latin typeface="Calibri" pitchFamily="34" charset="0"/>
              </a:rPr>
              <a:t>Tiger</a:t>
            </a:r>
          </a:p>
          <a:p>
            <a:pPr lvl="1">
              <a:spcBef>
                <a:spcPts val="0"/>
              </a:spcBef>
            </a:pPr>
            <a:r>
              <a:rPr lang="en-US" b="1" dirty="0" smtClean="0">
                <a:latin typeface="Calibri" pitchFamily="34" charset="0"/>
              </a:rPr>
              <a:t>Rabbit</a:t>
            </a:r>
          </a:p>
          <a:p>
            <a:pPr lvl="1">
              <a:spcBef>
                <a:spcPts val="0"/>
              </a:spcBef>
            </a:pPr>
            <a:r>
              <a:rPr lang="en-US" b="1" dirty="0" smtClean="0">
                <a:latin typeface="Calibri" pitchFamily="34" charset="0"/>
              </a:rPr>
              <a:t>Dragon</a:t>
            </a:r>
          </a:p>
          <a:p>
            <a:pPr lvl="1">
              <a:spcBef>
                <a:spcPts val="0"/>
              </a:spcBef>
            </a:pPr>
            <a:r>
              <a:rPr lang="en-US" b="1" dirty="0" smtClean="0">
                <a:latin typeface="Calibri" pitchFamily="34" charset="0"/>
              </a:rPr>
              <a:t>Snake</a:t>
            </a:r>
          </a:p>
          <a:p>
            <a:pPr lvl="1">
              <a:spcBef>
                <a:spcPts val="0"/>
              </a:spcBef>
            </a:pPr>
            <a:r>
              <a:rPr lang="en-US" b="1" dirty="0" smtClean="0">
                <a:latin typeface="Calibri" pitchFamily="34" charset="0"/>
              </a:rPr>
              <a:t>Horse</a:t>
            </a:r>
          </a:p>
          <a:p>
            <a:pPr lvl="1">
              <a:spcBef>
                <a:spcPts val="0"/>
              </a:spcBef>
            </a:pPr>
            <a:r>
              <a:rPr lang="en-US" b="1" dirty="0" smtClean="0">
                <a:latin typeface="Calibri" pitchFamily="34" charset="0"/>
              </a:rPr>
              <a:t>Sheep</a:t>
            </a:r>
          </a:p>
          <a:p>
            <a:pPr lvl="1">
              <a:spcBef>
                <a:spcPts val="0"/>
              </a:spcBef>
            </a:pPr>
            <a:r>
              <a:rPr lang="en-US" b="1" dirty="0" smtClean="0">
                <a:latin typeface="Calibri" pitchFamily="34" charset="0"/>
              </a:rPr>
              <a:t>Monkey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	</a:t>
            </a:r>
          </a:p>
          <a:p>
            <a:pPr lvl="1">
              <a:spcBef>
                <a:spcPts val="0"/>
              </a:spcBef>
            </a:pPr>
            <a:r>
              <a:rPr lang="en-US" b="1" dirty="0" smtClean="0">
                <a:latin typeface="Calibri" pitchFamily="34" charset="0"/>
              </a:rPr>
              <a:t>Rooster/Cock</a:t>
            </a:r>
          </a:p>
          <a:p>
            <a:pPr lvl="1">
              <a:spcBef>
                <a:spcPts val="0"/>
              </a:spcBef>
            </a:pPr>
            <a:r>
              <a:rPr lang="en-US" b="1" dirty="0" smtClean="0">
                <a:latin typeface="Calibri" pitchFamily="34" charset="0"/>
              </a:rPr>
              <a:t>Dog</a:t>
            </a:r>
          </a:p>
          <a:p>
            <a:pPr lvl="1">
              <a:spcBef>
                <a:spcPts val="0"/>
              </a:spcBef>
            </a:pPr>
            <a:r>
              <a:rPr lang="en-US" b="1" dirty="0" smtClean="0">
                <a:latin typeface="Calibri" pitchFamily="34" charset="0"/>
              </a:rPr>
              <a:t>Boar</a:t>
            </a:r>
          </a:p>
        </p:txBody>
      </p:sp>
      <p:pic>
        <p:nvPicPr>
          <p:cNvPr id="4" name="il_fi" descr="http://www.losangelesmystery.com/wp-content/uploads/2013/02/chinese-zodiac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9355" y="1828801"/>
            <a:ext cx="4070445" cy="404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59355" y="5873583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2020 is the year of the Rat</a:t>
            </a:r>
            <a:r>
              <a:rPr lang="en-US" sz="2400" dirty="0">
                <a:latin typeface="Calibri" pitchFamily="34" charset="0"/>
              </a:rPr>
              <a:t/>
            </a:r>
            <a:br>
              <a:rPr lang="en-US" sz="2400" dirty="0">
                <a:latin typeface="Calibri" pitchFamily="34" charset="0"/>
              </a:rPr>
            </a:br>
            <a:r>
              <a:rPr lang="en-US" sz="2400" dirty="0">
                <a:latin typeface="Calibri" pitchFamily="34" charset="0"/>
              </a:rPr>
              <a:t>2021 will be the year of the Ox</a:t>
            </a:r>
          </a:p>
        </p:txBody>
      </p:sp>
    </p:spTree>
    <p:extLst>
      <p:ext uri="{BB962C8B-B14F-4D97-AF65-F5344CB8AC3E}">
        <p14:creationId xmlns:p14="http://schemas.microsoft.com/office/powerpoint/2010/main" val="97192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Lunar New Year Greetings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87267"/>
            <a:ext cx="8991600" cy="2305296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ja-JP" altLang="en-US" sz="2400" dirty="0"/>
              <a:t>新年快</a:t>
            </a:r>
            <a:r>
              <a:rPr lang="ja-JP" altLang="en-US" sz="2400" b="1" dirty="0"/>
              <a:t>乐 </a:t>
            </a:r>
            <a:r>
              <a:rPr lang="en-US" altLang="ja-JP" sz="2400" b="1" dirty="0">
                <a:solidFill>
                  <a:srgbClr val="FF0000"/>
                </a:solidFill>
              </a:rPr>
              <a:t>(Sheen</a:t>
            </a:r>
            <a:r>
              <a:rPr lang="en-US" sz="2400" b="1" i="1" dirty="0">
                <a:solidFill>
                  <a:srgbClr val="FF0000"/>
                </a:solidFill>
              </a:rPr>
              <a:t> Nee-an </a:t>
            </a:r>
            <a:r>
              <a:rPr lang="en-US" sz="2400" b="1" i="1" dirty="0" err="1">
                <a:solidFill>
                  <a:srgbClr val="FF0000"/>
                </a:solidFill>
              </a:rPr>
              <a:t>Kwai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Luh</a:t>
            </a:r>
            <a:r>
              <a:rPr lang="en-US" sz="2400" b="1" i="1" dirty="0">
                <a:solidFill>
                  <a:srgbClr val="FF0000"/>
                </a:solidFill>
              </a:rPr>
              <a:t>)</a:t>
            </a:r>
            <a:r>
              <a:rPr lang="en-US" sz="2400" b="1" dirty="0"/>
              <a:t> 	Happy New Year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dirty="0"/>
              <a:t>万事如意 </a:t>
            </a:r>
            <a:r>
              <a:rPr lang="en-US" altLang="ja-JP" sz="2400" dirty="0">
                <a:solidFill>
                  <a:srgbClr val="FF0000"/>
                </a:solidFill>
              </a:rPr>
              <a:t>(</a:t>
            </a:r>
            <a:r>
              <a:rPr lang="en-US" sz="2400" b="1" i="1" dirty="0" err="1">
                <a:solidFill>
                  <a:srgbClr val="FF0000"/>
                </a:solidFill>
              </a:rPr>
              <a:t>Wahn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Shr</a:t>
            </a:r>
            <a:r>
              <a:rPr lang="en-US" sz="2400" b="1" i="1" dirty="0">
                <a:solidFill>
                  <a:srgbClr val="FF0000"/>
                </a:solidFill>
              </a:rPr>
              <a:t> Ru </a:t>
            </a:r>
            <a:r>
              <a:rPr lang="en-US" sz="2400" b="1" i="1" dirty="0" err="1">
                <a:solidFill>
                  <a:srgbClr val="FF0000"/>
                </a:solidFill>
              </a:rPr>
              <a:t>Ee</a:t>
            </a:r>
            <a:r>
              <a:rPr lang="en-US" sz="2400" b="1" i="1" dirty="0">
                <a:solidFill>
                  <a:srgbClr val="FF0000"/>
                </a:solidFill>
              </a:rPr>
              <a:t>)		</a:t>
            </a:r>
            <a:r>
              <a:rPr lang="en-US" sz="2400" b="1" dirty="0"/>
              <a:t>May </a:t>
            </a:r>
            <a:r>
              <a:rPr lang="en-US" sz="2400" b="1" dirty="0"/>
              <a:t>all your wishes be </a:t>
            </a:r>
            <a:r>
              <a:rPr lang="en-US" sz="2400" b="1" dirty="0"/>
              <a:t>fulfilled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b="1" dirty="0"/>
              <a:t>恭喜发财 </a:t>
            </a:r>
            <a:r>
              <a:rPr lang="en-US" altLang="ja-JP" sz="2400" b="1" dirty="0">
                <a:solidFill>
                  <a:srgbClr val="FF0000"/>
                </a:solidFill>
              </a:rPr>
              <a:t>(Gong See </a:t>
            </a:r>
            <a:r>
              <a:rPr lang="en-US" altLang="ja-JP" sz="2400" b="1" dirty="0" err="1">
                <a:solidFill>
                  <a:srgbClr val="FF0000"/>
                </a:solidFill>
              </a:rPr>
              <a:t>Fa</a:t>
            </a:r>
            <a:r>
              <a:rPr lang="en-US" altLang="ja-JP" sz="2400" b="1" dirty="0">
                <a:solidFill>
                  <a:srgbClr val="FF0000"/>
                </a:solidFill>
              </a:rPr>
              <a:t> Tsai)</a:t>
            </a:r>
            <a:r>
              <a:rPr lang="en-US" sz="2400" i="1" dirty="0">
                <a:solidFill>
                  <a:srgbClr val="FF0000"/>
                </a:solidFill>
              </a:rPr>
              <a:t>		</a:t>
            </a:r>
            <a:r>
              <a:rPr lang="en-US" sz="2400" b="1" dirty="0"/>
              <a:t>Wishing </a:t>
            </a:r>
            <a:r>
              <a:rPr lang="en-US" sz="2400" b="1" dirty="0"/>
              <a:t>you a </a:t>
            </a:r>
            <a:r>
              <a:rPr lang="en-US" sz="2400" b="1" dirty="0"/>
              <a:t>prosperous year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b="1" dirty="0"/>
              <a:t>岁岁平安 </a:t>
            </a:r>
            <a:r>
              <a:rPr lang="en-US" altLang="ja-JP" sz="2400" b="1" dirty="0">
                <a:solidFill>
                  <a:srgbClr val="FF0000"/>
                </a:solidFill>
              </a:rPr>
              <a:t>(</a:t>
            </a:r>
            <a:r>
              <a:rPr lang="en-US" sz="2400" b="1" i="1" dirty="0">
                <a:solidFill>
                  <a:srgbClr val="FF0000"/>
                </a:solidFill>
              </a:rPr>
              <a:t>Sway </a:t>
            </a:r>
            <a:r>
              <a:rPr lang="en-US" sz="2400" b="1" i="1" dirty="0" err="1">
                <a:solidFill>
                  <a:srgbClr val="FF0000"/>
                </a:solidFill>
              </a:rPr>
              <a:t>Sway</a:t>
            </a:r>
            <a:r>
              <a:rPr lang="en-US" sz="2400" b="1" i="1" dirty="0">
                <a:solidFill>
                  <a:srgbClr val="FF0000"/>
                </a:solidFill>
              </a:rPr>
              <a:t> Ping An</a:t>
            </a:r>
            <a:r>
              <a:rPr lang="en-US" sz="2400" i="1" dirty="0">
                <a:solidFill>
                  <a:srgbClr val="FF0000"/>
                </a:solidFill>
              </a:rPr>
              <a:t>)	</a:t>
            </a:r>
            <a:r>
              <a:rPr lang="en-US" sz="2400" b="1" dirty="0"/>
              <a:t>Peace be with you year </a:t>
            </a:r>
            <a:r>
              <a:rPr lang="en-US" sz="2400" b="1" dirty="0"/>
              <a:t>after </a:t>
            </a:r>
            <a:r>
              <a:rPr lang="en-US" sz="2400" b="1" dirty="0"/>
              <a:t>year</a:t>
            </a:r>
            <a:endParaRPr lang="en-US" sz="2400" dirty="0"/>
          </a:p>
        </p:txBody>
      </p:sp>
      <p:pic>
        <p:nvPicPr>
          <p:cNvPr id="4" name="Picture 3" descr="Chinese New Year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144964"/>
            <a:ext cx="78486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731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hole fi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9894" y="4800601"/>
            <a:ext cx="2631744" cy="188364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0770" y="98540"/>
            <a:ext cx="8229600" cy="1008181"/>
          </a:xfrm>
        </p:spPr>
        <p:txBody>
          <a:bodyPr>
            <a:noAutofit/>
          </a:bodyPr>
          <a:lstStyle/>
          <a:p>
            <a:r>
              <a:rPr lang="en-US" sz="4000" b="1" dirty="0"/>
              <a:t>Lunar New </a:t>
            </a:r>
            <a:r>
              <a:rPr lang="en-US" sz="4000" b="1" dirty="0"/>
              <a:t>Year Food</a:t>
            </a:r>
            <a:br>
              <a:rPr lang="en-US" sz="4000" b="1" dirty="0"/>
            </a:br>
            <a:r>
              <a:rPr lang="en-US" sz="4000" b="1" dirty="0"/>
              <a:t>Eat Food With Meanings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6746" y="2353566"/>
            <a:ext cx="5082654" cy="1889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Whole Fish</a:t>
            </a:r>
            <a:endParaRPr lang="en-US" b="1" dirty="0"/>
          </a:p>
          <a:p>
            <a:pPr marL="0" indent="0">
              <a:buNone/>
            </a:pPr>
            <a:r>
              <a:rPr lang="en-US" sz="2400" dirty="0"/>
              <a:t>Fish, in Chinese, sounds like “abundance,”  which is why it is a good luck food. Also it is served with the head and tail intact to ensure a good year, from start to finish.</a:t>
            </a:r>
            <a:endParaRPr lang="en-US" sz="2400" dirty="0"/>
          </a:p>
        </p:txBody>
      </p:sp>
      <p:pic>
        <p:nvPicPr>
          <p:cNvPr id="4" name="Picture 3" descr="http://www.chinesenewyears.info/img/dumpling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95" y="1319257"/>
            <a:ext cx="2459630" cy="137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550159" y="1353129"/>
            <a:ext cx="45447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Dumpling</a:t>
            </a:r>
          </a:p>
          <a:p>
            <a:r>
              <a:rPr lang="en-US" sz="2400" dirty="0"/>
              <a:t>Dumpling, resembles gold nugget. </a:t>
            </a:r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553201" y="2897605"/>
            <a:ext cx="2590801" cy="1044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</a:rPr>
              <a:t>Noodles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2600" dirty="0"/>
              <a:t>represent longevity.</a:t>
            </a:r>
            <a:endParaRPr lang="en-US" sz="2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0" r="8203" b="4733"/>
          <a:stretch/>
        </p:blipFill>
        <p:spPr>
          <a:xfrm>
            <a:off x="8991600" y="1150135"/>
            <a:ext cx="1524000" cy="2507466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621136" y="5447775"/>
            <a:ext cx="322746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en-US" sz="2400" b="1" dirty="0">
                <a:solidFill>
                  <a:srgbClr val="B30000"/>
                </a:solidFill>
                <a:latin typeface="Trebuchet MS" pitchFamily="34" charset="0"/>
                <a:ea typeface="Times New Roman" pitchFamily="18" charset="0"/>
              </a:rPr>
              <a:t>Sticky Rice Cake</a:t>
            </a:r>
          </a:p>
          <a:p>
            <a:pPr marL="0" lvl="1"/>
            <a:r>
              <a:rPr lang="en-US" sz="2400" dirty="0"/>
              <a:t>sounds like </a:t>
            </a:r>
            <a:r>
              <a:rPr lang="en-US" sz="2400" dirty="0"/>
              <a:t>the </a:t>
            </a:r>
            <a:r>
              <a:rPr lang="en-US" sz="2400" dirty="0"/>
              <a:t>word “higher year” in Chinese.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097" y="5447774"/>
            <a:ext cx="2204072" cy="120235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318651" y="3907491"/>
            <a:ext cx="3119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400" b="1" dirty="0">
                <a:solidFill>
                  <a:srgbClr val="FF0000"/>
                </a:solidFill>
              </a:rPr>
              <a:t>Clementine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sounds like </a:t>
            </a:r>
            <a:r>
              <a:rPr lang="en-US" sz="2400" dirty="0"/>
              <a:t>the </a:t>
            </a:r>
            <a:r>
              <a:rPr lang="en-US" sz="2400" dirty="0"/>
              <a:t>words “lucky” </a:t>
            </a:r>
            <a:r>
              <a:rPr lang="en-US" sz="2400" dirty="0"/>
              <a:t>and “prosperous”.</a:t>
            </a:r>
            <a:endParaRPr lang="en-US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2" t="8432" r="10982" b="5386"/>
          <a:stretch/>
        </p:blipFill>
        <p:spPr>
          <a:xfrm>
            <a:off x="5895124" y="4350619"/>
            <a:ext cx="1322835" cy="105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8807"/>
            <a:ext cx="8229600" cy="900025"/>
          </a:xfrm>
        </p:spPr>
        <p:txBody>
          <a:bodyPr>
            <a:normAutofit/>
          </a:bodyPr>
          <a:lstStyle/>
          <a:p>
            <a:r>
              <a:rPr lang="en-US" sz="4000" b="1" dirty="0"/>
              <a:t>Lunar New </a:t>
            </a:r>
            <a:r>
              <a:rPr lang="en-US" sz="4000" b="1" dirty="0"/>
              <a:t>Year </a:t>
            </a:r>
            <a:r>
              <a:rPr lang="en-US" sz="4000" b="1" dirty="0"/>
              <a:t>Tradition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1587" y="838200"/>
            <a:ext cx="5645624" cy="17125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Red </a:t>
            </a:r>
            <a:r>
              <a:rPr lang="en-US" b="1" dirty="0">
                <a:solidFill>
                  <a:srgbClr val="FF0000"/>
                </a:solidFill>
              </a:rPr>
              <a:t>Envelope</a:t>
            </a:r>
            <a:endParaRPr lang="en-US" dirty="0">
              <a:solidFill>
                <a:srgbClr val="FF0000"/>
              </a:solidFill>
            </a:endParaRPr>
          </a:p>
          <a:p>
            <a:pPr marL="57150" indent="0">
              <a:buNone/>
            </a:pPr>
            <a:r>
              <a:rPr lang="en-US" sz="2600" dirty="0"/>
              <a:t>Adults or parents give Red envelopes (</a:t>
            </a:r>
            <a:r>
              <a:rPr lang="en-US" sz="2600" b="1" dirty="0"/>
              <a:t>with money inside</a:t>
            </a:r>
            <a:r>
              <a:rPr lang="en-US" sz="2600" dirty="0"/>
              <a:t>) to children during Lunar New Year celebration.  </a:t>
            </a:r>
            <a:endParaRPr lang="en-US" sz="2600" dirty="0"/>
          </a:p>
        </p:txBody>
      </p:sp>
      <p:pic>
        <p:nvPicPr>
          <p:cNvPr id="5" name="Picture 4" descr="http://asianfoodgrocer.com/blog/chinese-new-yea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6736" y="990600"/>
            <a:ext cx="2664064" cy="1571698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698966" y="2590801"/>
            <a:ext cx="6934200" cy="20188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900" b="1" dirty="0">
                <a:solidFill>
                  <a:srgbClr val="FF0000"/>
                </a:solidFill>
              </a:rPr>
              <a:t>Upside Down “Fu”</a:t>
            </a:r>
          </a:p>
          <a:p>
            <a:pPr marL="5715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100" dirty="0"/>
              <a:t>The most popular Lunar New Year crafts are the upside down character of "Fu". </a:t>
            </a:r>
            <a:br>
              <a:rPr lang="en-US" sz="3100" dirty="0"/>
            </a:br>
            <a:r>
              <a:rPr lang="en-US" sz="3100" dirty="0"/>
              <a:t>"Fu" in Chinese means luck, happiness, and prosperity. </a:t>
            </a:r>
            <a:br>
              <a:rPr lang="en-US" sz="3100" dirty="0"/>
            </a:br>
            <a:r>
              <a:rPr lang="en-US" sz="3100" dirty="0"/>
              <a:t>The upside down means coming. </a:t>
            </a:r>
            <a:br>
              <a:rPr lang="en-US" sz="3100" dirty="0"/>
            </a:br>
            <a:r>
              <a:rPr lang="en-US" sz="3100" dirty="0"/>
              <a:t>This craft means luck, happiness, and prosperity is coming. </a:t>
            </a:r>
            <a:endParaRPr lang="en-US" sz="31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7" r="17015"/>
          <a:stretch/>
        </p:blipFill>
        <p:spPr>
          <a:xfrm rot="10800000">
            <a:off x="1547883" y="2514600"/>
            <a:ext cx="2185918" cy="201889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29411" y="4705052"/>
            <a:ext cx="467138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Chun </a:t>
            </a:r>
            <a:r>
              <a:rPr lang="en-US" sz="2800" b="1" i="1" dirty="0" err="1">
                <a:solidFill>
                  <a:srgbClr val="FF0000"/>
                </a:solidFill>
              </a:rPr>
              <a:t>Lian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- Couplets</a:t>
            </a:r>
          </a:p>
          <a:p>
            <a:r>
              <a:rPr lang="en-US" sz="2400" dirty="0"/>
              <a:t>It is a pair of lines of poetry with uplifting meanings (usually hand written) on red paper and pasted on each side of a door. 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990" y="4724401"/>
            <a:ext cx="3200400" cy="164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81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321</Words>
  <Application>Microsoft Office PowerPoint</Application>
  <PresentationFormat>Widescreen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ＭＳ Ｐゴシック</vt:lpstr>
      <vt:lpstr>Arial</vt:lpstr>
      <vt:lpstr>Arial Black</vt:lpstr>
      <vt:lpstr>Calibri</vt:lpstr>
      <vt:lpstr>Calibri Light</vt:lpstr>
      <vt:lpstr>Showcard Gothic</vt:lpstr>
      <vt:lpstr>Times New Roman</vt:lpstr>
      <vt:lpstr>Trebuchet MS</vt:lpstr>
      <vt:lpstr>Office Theme</vt:lpstr>
      <vt:lpstr>Celebrate Lunar New Year 2020– Year of the Rat</vt:lpstr>
      <vt:lpstr>About Lunar New Year </vt:lpstr>
      <vt:lpstr>Lunar Zodiac</vt:lpstr>
      <vt:lpstr>Lunar New Year Greetings </vt:lpstr>
      <vt:lpstr>Lunar New Year Food Eat Food With Meanings</vt:lpstr>
      <vt:lpstr>Lunar New Year Tradition</vt:lpstr>
    </vt:vector>
  </TitlesOfParts>
  <Company>Vanguard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Celebrate Lunar New Year 2020– Year of the Rat</dc:title>
  <dc:creator>Ren,Lily</dc:creator>
  <cp:lastModifiedBy>Ren,Lily</cp:lastModifiedBy>
  <cp:revision>1</cp:revision>
  <dcterms:created xsi:type="dcterms:W3CDTF">2020-01-02T23:21:09Z</dcterms:created>
  <dcterms:modified xsi:type="dcterms:W3CDTF">2020-01-02T23:26:44Z</dcterms:modified>
</cp:coreProperties>
</file>