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31.jp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33.jp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U6UUBoMpyl8" TargetMode="External"/><Relationship Id="rId4" Type="http://schemas.openxmlformats.org/officeDocument/2006/relationships/hyperlink" Target="https://www.youtube.com/watch?v=xbk-IYTx8jQ" TargetMode="External"/><Relationship Id="rId5" Type="http://schemas.openxmlformats.org/officeDocument/2006/relationships/hyperlink" Target="https://www.signschool.com/tools/dictionary/subtopics/32/2/" TargetMode="External"/><Relationship Id="rId6" Type="http://schemas.openxmlformats.org/officeDocument/2006/relationships/hyperlink" Target="https://quizlet.com/168055633/1-colors-flash-cards/" TargetMode="External"/><Relationship Id="rId7" Type="http://schemas.openxmlformats.org/officeDocument/2006/relationships/hyperlink" Target="https://ichinesereader.com/student/#!/book/56f1b187e4b0801d086e6c09" TargetMode="External"/><Relationship Id="rId8" Type="http://schemas.openxmlformats.org/officeDocument/2006/relationships/hyperlink" Target="https://play.kahoot.it/#/?quizId=44a5612f-e47f-4f68-85aa-873df909e59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nouahsark.com/en/infocenter/culture/art/opera_masks/meaning.php" TargetMode="External"/><Relationship Id="rId4" Type="http://schemas.openxmlformats.org/officeDocument/2006/relationships/hyperlink" Target="https://www.olympic.org/beijing-2008-mascot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34.jp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0" y="645500"/>
            <a:ext cx="7801500" cy="19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11 Colors</a:t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650" y="2999075"/>
            <a:ext cx="3932700" cy="16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950850" y="4538975"/>
            <a:ext cx="33243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By: Lainey, Caitlin, and Charlotte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zōng sè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棕色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chinese brown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375" y="0"/>
            <a:ext cx="4069625" cy="270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ork dumplings with sauce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875" y="2707975"/>
            <a:ext cx="3247376" cy="243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980" y="3129905"/>
            <a:ext cx="878950" cy="12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Grey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6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húi sè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灰色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874" y="-1"/>
            <a:ext cx="3464125" cy="346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y chinese crane grey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650" y="2335200"/>
            <a:ext cx="3690700" cy="27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3875" y="564025"/>
            <a:ext cx="992100" cy="14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bái sè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白色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a Mask: Evil and Hypocritical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white jasmine flower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375" y="0"/>
            <a:ext cx="430763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375" y="215821"/>
            <a:ext cx="896775" cy="24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accent5"/>
                </a:solidFill>
                <a:hlinkClick r:id="rId3"/>
              </a:rPr>
              <a:t>Video on Colors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accent5"/>
                </a:solidFill>
                <a:hlinkClick r:id="rId4"/>
              </a:rPr>
              <a:t>Another Color Video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Hand Gestures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Color Review Quizlet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7"/>
              </a:rPr>
              <a:t>IChinese Reader Book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8"/>
              </a:rPr>
              <a:t>KAHOOT!!!!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Time!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Olympic Mascots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Beibei</a:t>
            </a:r>
            <a:endParaRPr sz="2400">
              <a:solidFill>
                <a:srgbClr val="FFFFFF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Jingjing 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highlight>
                  <a:srgbClr val="CC4125"/>
                </a:highlight>
                <a:latin typeface="Oswald"/>
                <a:ea typeface="Oswald"/>
                <a:cs typeface="Oswald"/>
                <a:sym typeface="Oswald"/>
              </a:rPr>
              <a:t>Huanhuan </a:t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highlight>
                  <a:schemeClr val="accent5"/>
                </a:highlight>
                <a:latin typeface="Oswald"/>
                <a:ea typeface="Oswald"/>
                <a:cs typeface="Oswald"/>
                <a:sym typeface="Oswald"/>
              </a:rPr>
              <a:t>Yingying </a:t>
            </a:r>
            <a:endParaRPr sz="2400">
              <a:solidFill>
                <a:srgbClr val="FFFFFF"/>
              </a:solidFill>
              <a:highlight>
                <a:schemeClr val="accent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highlight>
                  <a:srgbClr val="93C47D"/>
                </a:highlight>
                <a:latin typeface="Oswald"/>
                <a:ea typeface="Oswald"/>
                <a:cs typeface="Oswald"/>
                <a:sym typeface="Oswald"/>
              </a:rPr>
              <a:t>Nini </a:t>
            </a:r>
            <a:endParaRPr sz="2400">
              <a:solidFill>
                <a:srgbClr val="FFFFFF"/>
              </a:solidFill>
              <a:highlight>
                <a:srgbClr val="93C47D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“Welcome to Beijing” (Bei Jing Huan Ying Nin)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Each color and mascot represents a ring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Also each one represents a wish (traditional culture)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Correspond to the five natural elements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Besides Huanhuan(fire) they are the four most popular animals in China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343475"/>
            <a:ext cx="3810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325" y="2944650"/>
            <a:ext cx="2658500" cy="18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Beibei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Fish → element of water</a:t>
            </a:r>
            <a:endParaRPr sz="2400">
              <a:solidFill>
                <a:srgbClr val="FFFFFF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blue = wish is prosperity </a:t>
            </a:r>
            <a:endParaRPr sz="2400">
              <a:solidFill>
                <a:srgbClr val="FFFFFF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The waves on her head are based on a design in traditional Chinese painting</a:t>
            </a:r>
            <a:endParaRPr sz="2400">
              <a:solidFill>
                <a:srgbClr val="FFFFFF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lán sè </a:t>
            </a:r>
            <a:endParaRPr sz="2400">
              <a:solidFill>
                <a:srgbClr val="F3F3F3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highlight>
                  <a:srgbClr val="4A86E8"/>
                </a:highlight>
                <a:latin typeface="Oswald"/>
                <a:ea typeface="Oswald"/>
                <a:cs typeface="Oswald"/>
                <a:sym typeface="Oswald"/>
              </a:rPr>
              <a:t>蓝色</a:t>
            </a:r>
            <a:endParaRPr sz="2400">
              <a:solidFill>
                <a:srgbClr val="F3F3F3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4A86E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2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138" y="3515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Jingjing</a:t>
            </a:r>
            <a:r>
              <a:rPr lang="en" sz="1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40150" y="445025"/>
            <a:ext cx="8520600" cy="24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panda → forest 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black = wish is happiness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 Porcelain paintings from the Song dynasty were the inspiration for the lotus flowers on his head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hēi sè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黑色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2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301" y="331326"/>
            <a:ext cx="2252400" cy="22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Huanhuan</a:t>
            </a:r>
            <a:r>
              <a:rPr lang="en" sz="1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425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CC4125"/>
                </a:highlight>
                <a:latin typeface="Oswald"/>
                <a:ea typeface="Oswald"/>
                <a:cs typeface="Oswald"/>
                <a:sym typeface="Oswald"/>
              </a:rPr>
              <a:t>fire = Olympic spirit</a:t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CC4125"/>
                </a:highlight>
                <a:latin typeface="Oswald"/>
                <a:ea typeface="Oswald"/>
                <a:cs typeface="Oswald"/>
                <a:sym typeface="Oswald"/>
              </a:rPr>
              <a:t> red =passion of sport </a:t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CC4125"/>
                </a:highlight>
                <a:latin typeface="Oswald"/>
                <a:ea typeface="Oswald"/>
                <a:cs typeface="Oswald"/>
                <a:sym typeface="Oswald"/>
              </a:rPr>
              <a:t>Dunhunag grotto art inspired the decoration on his head, together with certain traditional good-luck designs.</a:t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  <a:latin typeface="Oswald"/>
                <a:ea typeface="Oswald"/>
                <a:cs typeface="Oswald"/>
                <a:sym typeface="Oswald"/>
              </a:rPr>
              <a:t>hóng sè </a:t>
            </a:r>
            <a:endParaRPr sz="2400">
              <a:solidFill>
                <a:srgbClr val="FFFFFF"/>
              </a:solidFill>
              <a:highlight>
                <a:srgbClr val="FF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  <a:latin typeface="Oswald"/>
                <a:ea typeface="Oswald"/>
                <a:cs typeface="Oswald"/>
                <a:sym typeface="Oswald"/>
              </a:rPr>
              <a:t>红色</a:t>
            </a:r>
            <a:endParaRPr sz="2400">
              <a:solidFill>
                <a:srgbClr val="FFFFFF"/>
              </a:solidFill>
              <a:highlight>
                <a:srgbClr val="FF00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21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CC4125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325" y="121125"/>
            <a:ext cx="2427925" cy="26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3600">
                <a:solidFill>
                  <a:srgbClr val="222222"/>
                </a:solidFill>
              </a:rPr>
              <a:t>Yingying</a:t>
            </a:r>
            <a:endParaRPr sz="3600"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D966"/>
                </a:highlight>
                <a:latin typeface="Oswald"/>
                <a:ea typeface="Oswald"/>
                <a:cs typeface="Oswald"/>
                <a:sym typeface="Oswald"/>
              </a:rPr>
              <a:t>Tibetan antelope= earth</a:t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D966"/>
                </a:highlight>
                <a:latin typeface="Oswald"/>
                <a:ea typeface="Oswald"/>
                <a:cs typeface="Oswald"/>
                <a:sym typeface="Oswald"/>
              </a:rPr>
              <a:t>yellow = his wish is good health</a:t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D966"/>
                </a:highlight>
                <a:latin typeface="Oswald"/>
                <a:ea typeface="Oswald"/>
                <a:cs typeface="Oswald"/>
                <a:sym typeface="Oswald"/>
              </a:rPr>
              <a:t>Decorative elements from Western China appear on his head</a:t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D966"/>
                </a:highlight>
                <a:latin typeface="Oswald"/>
                <a:ea typeface="Oswald"/>
                <a:cs typeface="Oswald"/>
                <a:sym typeface="Oswald"/>
              </a:rPr>
              <a:t>huáng sè</a:t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D966"/>
                </a:highlight>
                <a:latin typeface="Oswald"/>
                <a:ea typeface="Oswald"/>
                <a:cs typeface="Oswald"/>
                <a:sym typeface="Oswald"/>
              </a:rPr>
              <a:t>黄色</a:t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21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FFD966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25" y="73175"/>
            <a:ext cx="2419725" cy="2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Nini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6AA84F"/>
                </a:highlight>
                <a:latin typeface="Oswald"/>
                <a:ea typeface="Oswald"/>
                <a:cs typeface="Oswald"/>
                <a:sym typeface="Oswald"/>
              </a:rPr>
              <a:t>Swallow (bird)→  sky </a:t>
            </a:r>
            <a:endParaRPr sz="2400">
              <a:solidFill>
                <a:srgbClr val="FFFFFF"/>
              </a:solidFill>
              <a:highlight>
                <a:srgbClr val="6AA84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6AA84F"/>
                </a:highlight>
                <a:latin typeface="Oswald"/>
                <a:ea typeface="Oswald"/>
                <a:cs typeface="Oswald"/>
                <a:sym typeface="Oswald"/>
              </a:rPr>
              <a:t>green = her wish is good luck</a:t>
            </a:r>
            <a:endParaRPr sz="2400">
              <a:solidFill>
                <a:srgbClr val="FFFFFF"/>
              </a:solidFill>
              <a:highlight>
                <a:srgbClr val="6AA84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6AA84F"/>
                </a:highlight>
                <a:latin typeface="Oswald"/>
                <a:ea typeface="Oswald"/>
                <a:cs typeface="Oswald"/>
                <a:sym typeface="Oswald"/>
              </a:rPr>
              <a:t>Her design is inspired by Chinese kites</a:t>
            </a:r>
            <a:endParaRPr sz="2400">
              <a:solidFill>
                <a:srgbClr val="FFFFFF"/>
              </a:solidFill>
              <a:highlight>
                <a:srgbClr val="6AA84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93C47D"/>
                </a:highlight>
                <a:latin typeface="Oswald"/>
                <a:ea typeface="Oswald"/>
                <a:cs typeface="Oswald"/>
                <a:sym typeface="Oswald"/>
              </a:rPr>
              <a:t>lǜ sè</a:t>
            </a:r>
            <a:endParaRPr sz="2400">
              <a:solidFill>
                <a:srgbClr val="FFFFFF"/>
              </a:solidFill>
              <a:highlight>
                <a:srgbClr val="93C47D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93C47D"/>
                </a:highlight>
                <a:latin typeface="Oswald"/>
                <a:ea typeface="Oswald"/>
                <a:cs typeface="Oswald"/>
                <a:sym typeface="Oswald"/>
              </a:rPr>
              <a:t>绿色</a:t>
            </a:r>
            <a:endParaRPr sz="2400">
              <a:solidFill>
                <a:srgbClr val="FFFFFF"/>
              </a:solidFill>
              <a:highlight>
                <a:srgbClr val="93C47D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4450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Red</a:t>
            </a:r>
            <a:endParaRPr sz="3600"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hóng sè 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红色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On a Mask: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4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Indicates a positive character</a:t>
            </a:r>
            <a:endParaRPr sz="24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Prosperity, Loyalty, Courage Heroism, Intelligence And Bravery.</a:t>
            </a:r>
            <a:endParaRPr sz="24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63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chinese red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525" y="0"/>
            <a:ext cx="4580476" cy="30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9420" r="0" t="0"/>
          <a:stretch/>
        </p:blipFill>
        <p:spPr>
          <a:xfrm>
            <a:off x="3391150" y="38300"/>
            <a:ext cx="927220" cy="29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http://www.nouahsark.com/en/infocenter/culture/art/opera_masks/meaning.php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https://www.olympic.org/beijing-2008-mascots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chéng sè 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橙色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080677" y="-1122875"/>
            <a:ext cx="289774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063" y="30217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2500" y="57550"/>
            <a:ext cx="919478" cy="28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huáng sè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黄色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On a Mask: 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Cruel, Evil, Sly, Hypocritical 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yellow river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425" y="0"/>
            <a:ext cx="4739575" cy="37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825" y="268900"/>
            <a:ext cx="846750" cy="27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lǜ sè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绿色</a:t>
            </a:r>
            <a:endParaRPr sz="30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a Mask: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Impulsive, Violent, and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Lacks Restraint </a:t>
            </a:r>
            <a:endParaRPr sz="30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825" y="293163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025" y="378225"/>
            <a:ext cx="955175" cy="29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lán sè 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蓝色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a Mask: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Bravery, Neutrality, Stubbornness, and Fierceness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chinese blue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00" y="3"/>
            <a:ext cx="6236400" cy="26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772" y="2134375"/>
            <a:ext cx="911125" cy="28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Purple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zǐ sè</a:t>
            </a:r>
            <a:endParaRPr sz="3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紫色</a:t>
            </a:r>
            <a:endParaRPr sz="3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a Mask: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Justice and Sophistication </a:t>
            </a:r>
            <a:endParaRPr sz="3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855" y="2154355"/>
            <a:ext cx="2989150" cy="29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urple orchid"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525" y="0"/>
            <a:ext cx="4503699" cy="281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56167" l="0" r="0" t="0"/>
          <a:stretch/>
        </p:blipFill>
        <p:spPr>
          <a:xfrm>
            <a:off x="4716325" y="2935100"/>
            <a:ext cx="1285875" cy="17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fěn hóng sè 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粉红色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Pink is seen as a shade of red,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and therefore is a good color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winter cherry blossoms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25" y="0"/>
            <a:ext cx="4338275" cy="2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575" y="3109750"/>
            <a:ext cx="12763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hēi sè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黑色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a Mask: Neutrality,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Impartiality and Integrity</a:t>
            </a:r>
            <a:endParaRPr sz="30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black color in chinese culture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345" y="1076600"/>
            <a:ext cx="4787150" cy="299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313" y="768250"/>
            <a:ext cx="128587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