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/>
    <p:restoredTop sz="94398"/>
  </p:normalViewPr>
  <p:slideViewPr>
    <p:cSldViewPr snapToGrid="0" snapToObjects="1">
      <p:cViewPr varScale="1">
        <p:scale>
          <a:sx n="102" d="100"/>
          <a:sy n="102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5726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82af452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82af452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632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82af45283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82af45283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3483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82af45283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82af45283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1504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82af45283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82af45283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0134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82af45283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82af45283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微波炉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47980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82af45283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82af45283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1454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82af45283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82af45283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毯子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8658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82af45283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82af45283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5696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82af45283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82af45283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9478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82af45283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82af45283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7224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82af45283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82af45283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95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82af4528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82af4528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5532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82af45283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82af45283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46335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82af45283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82af45283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65762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82af45283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82af45283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31618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82af45283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82af45283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3695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82af4528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82af4528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0179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82af45283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82af45283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732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82af4528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82af4528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1154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82af4528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82af4528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凳子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8738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82af4528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82af4528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8022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82af4528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82af4528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939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82af4528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82af4528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745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82af45283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82af45283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7642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82af45283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82af45283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壁柜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51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chuang2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pan2" TargetMode="External"/><Relationship Id="rId4" Type="http://schemas.openxmlformats.org/officeDocument/2006/relationships/hyperlink" Target="http://www.purpleculture.net/pinyin_pronunciation/?pinyin=zi5" TargetMode="External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bei1" TargetMode="External"/><Relationship Id="rId4" Type="http://schemas.openxmlformats.org/officeDocument/2006/relationships/hyperlink" Target="http://www.purpleculture.net/pinyin_pronunciation/?pinyin=zi5" TargetMode="External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sha1" TargetMode="External"/><Relationship Id="rId4" Type="http://schemas.openxmlformats.org/officeDocument/2006/relationships/hyperlink" Target="http://www.purpleculture.net/pinyin_pronunciation/?pinyin=fa1" TargetMode="External"/><Relationship Id="rId5" Type="http://schemas.openxmlformats.org/officeDocument/2006/relationships/image" Target="../media/image1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wei1" TargetMode="External"/><Relationship Id="rId4" Type="http://schemas.openxmlformats.org/officeDocument/2006/relationships/hyperlink" Target="http://www.purpleculture.net/pinyin_pronunciation/?pinyin=bo1" TargetMode="External"/><Relationship Id="rId5" Type="http://schemas.openxmlformats.org/officeDocument/2006/relationships/hyperlink" Target="http://www.purpleculture.net/pinyin_pronunciation/?pinyin=lu2" TargetMode="External"/><Relationship Id="rId6" Type="http://schemas.openxmlformats.org/officeDocument/2006/relationships/image" Target="../media/image1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kao3" TargetMode="External"/><Relationship Id="rId4" Type="http://schemas.openxmlformats.org/officeDocument/2006/relationships/hyperlink" Target="http://www.purpleculture.net/pinyin_pronunciation/?pinyin=xiang1" TargetMode="External"/><Relationship Id="rId5" Type="http://schemas.openxmlformats.org/officeDocument/2006/relationships/image" Target="../media/image14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tan3" TargetMode="External"/><Relationship Id="rId4" Type="http://schemas.openxmlformats.org/officeDocument/2006/relationships/hyperlink" Target="http://www.purpleculture.net/pinyin_pronunciation/?pinyin=zi5" TargetMode="External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can1" TargetMode="External"/><Relationship Id="rId4" Type="http://schemas.openxmlformats.org/officeDocument/2006/relationships/hyperlink" Target="http://www.purpleculture.net/pinyin_pronunciation/?pinyin=jin1" TargetMode="External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bi4" TargetMode="External"/><Relationship Id="rId4" Type="http://schemas.openxmlformats.org/officeDocument/2006/relationships/hyperlink" Target="http://www.purpleculture.net/pinyin_pronunciation/?pinyin=chu2" TargetMode="External"/><Relationship Id="rId5" Type="http://schemas.openxmlformats.org/officeDocument/2006/relationships/image" Target="../media/image17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dian4" TargetMode="External"/><Relationship Id="rId4" Type="http://schemas.openxmlformats.org/officeDocument/2006/relationships/hyperlink" Target="http://www.purpleculture.net/pinyin_pronunciation/?pinyin=shi4" TargetMode="External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ce4" TargetMode="External"/><Relationship Id="rId4" Type="http://schemas.openxmlformats.org/officeDocument/2006/relationships/hyperlink" Target="http://www.purpleculture.net/pinyin_pronunciation/?pinyin=suo3" TargetMode="External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deng1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lin2" TargetMode="External"/><Relationship Id="rId4" Type="http://schemas.openxmlformats.org/officeDocument/2006/relationships/hyperlink" Target="http://www.purpleculture.net/pinyin_pronunciation/?pinyin=yu4" TargetMode="External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chuang1" TargetMode="External"/><Relationship Id="rId4" Type="http://schemas.openxmlformats.org/officeDocument/2006/relationships/hyperlink" Target="http://www.purpleculture.net/pinyin_pronunciation/?pinyin=kou3" TargetMode="External"/><Relationship Id="rId5" Type="http://schemas.openxmlformats.org/officeDocument/2006/relationships/image" Target="../media/image21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cha1" TargetMode="External"/><Relationship Id="rId4" Type="http://schemas.openxmlformats.org/officeDocument/2006/relationships/hyperlink" Target="http://www.purpleculture.net/pinyin_pronunciation/?pinyin=zi5" TargetMode="External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dao1" TargetMode="External"/><Relationship Id="rId4" Type="http://schemas.openxmlformats.org/officeDocument/2006/relationships/image" Target="../media/image2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shao2" TargetMode="External"/><Relationship Id="rId4" Type="http://schemas.openxmlformats.org/officeDocument/2006/relationships/image" Target="../media/image24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gang1" TargetMode="External"/><Relationship Id="rId4" Type="http://schemas.openxmlformats.org/officeDocument/2006/relationships/hyperlink" Target="http://www.purpleculture.net/pinyin_pronunciation/?pinyin=qin2" TargetMode="External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bing1" TargetMode="External"/><Relationship Id="rId4" Type="http://schemas.openxmlformats.org/officeDocument/2006/relationships/hyperlink" Target="http://www.purpleculture.net/pinyin_pronunciation/?pinyin=xiang1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deng4" TargetMode="External"/><Relationship Id="rId4" Type="http://schemas.openxmlformats.org/officeDocument/2006/relationships/hyperlink" Target="http://www.purpleculture.net/pinyin_pronunciation/?pinyin=zi5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yi3" TargetMode="External"/><Relationship Id="rId4" Type="http://schemas.openxmlformats.org/officeDocument/2006/relationships/hyperlink" Target="http://www.purpleculture.net/pinyin_pronunciation/?pinyin=zi5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zhen3" TargetMode="External"/><Relationship Id="rId4" Type="http://schemas.openxmlformats.org/officeDocument/2006/relationships/hyperlink" Target="http://www.purpleculture.net/pinyin_pronunciation/?pinyin=tou5" TargetMode="External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shui3" TargetMode="External"/><Relationship Id="rId4" Type="http://schemas.openxmlformats.org/officeDocument/2006/relationships/hyperlink" Target="http://www.purpleculture.net/pinyin_pronunciation/?pinyin=cao2" TargetMode="External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la1" TargetMode="External"/><Relationship Id="rId4" Type="http://schemas.openxmlformats.org/officeDocument/2006/relationships/hyperlink" Target="http://www.purpleculture.net/pinyin_pronunciation/?pinyin=ji1" TargetMode="External"/><Relationship Id="rId5" Type="http://schemas.openxmlformats.org/officeDocument/2006/relationships/hyperlink" Target="http://www.purpleculture.net/pinyin_pronunciation/?pinyin=xiang1" TargetMode="External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leculture.net/pinyin_pronunciation/?pinyin=bi4" TargetMode="External"/><Relationship Id="rId4" Type="http://schemas.openxmlformats.org/officeDocument/2006/relationships/hyperlink" Target="http://www.purpleculture.net/pinyin_pronunciation/?pinyin=gui4" TargetMode="External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8157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D89000"/>
                </a:solidFill>
                <a:highlight>
                  <a:srgbClr val="FFFFFF"/>
                </a:highlight>
                <a:hlinkClick r:id="rId3"/>
              </a:rPr>
              <a:t>chuáng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床 </a:t>
            </a:r>
            <a:endParaRPr sz="7200"/>
          </a:p>
        </p:txBody>
      </p:sp>
      <p:pic>
        <p:nvPicPr>
          <p:cNvPr id="55" name="Google Shape;55;p13" descr="Image result for cartoon be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3800" y="477725"/>
            <a:ext cx="4092350" cy="409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311700" y="8157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D89000"/>
                </a:solidFill>
                <a:highlight>
                  <a:srgbClr val="FFFFFF"/>
                </a:highlight>
                <a:hlinkClick r:id="rId3"/>
              </a:rPr>
              <a:t>pán</a:t>
            </a:r>
            <a:r>
              <a:rPr lang="en" sz="7200" u="sng">
                <a:solidFill>
                  <a:schemeClr val="dk1"/>
                </a:solidFill>
                <a:highlight>
                  <a:srgbClr val="FFFFFF"/>
                </a:highlight>
                <a:hlinkClick r:id="rId4"/>
              </a:rPr>
              <a:t>zi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盘子 </a:t>
            </a:r>
            <a:endParaRPr sz="7200"/>
          </a:p>
        </p:txBody>
      </p:sp>
      <p:pic>
        <p:nvPicPr>
          <p:cNvPr id="109" name="Google Shape;109;p22" descr="Image result for cartoon plat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22975" y="949125"/>
            <a:ext cx="4165775" cy="304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52525" y="7442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bēi</a:t>
            </a:r>
            <a:r>
              <a:rPr lang="en" sz="7200" u="sng">
                <a:solidFill>
                  <a:schemeClr val="dk1"/>
                </a:solidFill>
                <a:highlight>
                  <a:srgbClr val="FFFFFF"/>
                </a:highlight>
                <a:hlinkClick r:id="rId4"/>
              </a:rPr>
              <a:t>zi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杯子 </a:t>
            </a:r>
            <a:endParaRPr sz="7200"/>
          </a:p>
        </p:txBody>
      </p:sp>
      <p:pic>
        <p:nvPicPr>
          <p:cNvPr id="115" name="Google Shape;115;p23" descr="Image result for cartoon cup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16875" y="780700"/>
            <a:ext cx="3720625" cy="358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body" idx="1"/>
          </p:nvPr>
        </p:nvSpPr>
        <p:spPr>
          <a:xfrm>
            <a:off x="311700" y="907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shā</a:t>
            </a: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4"/>
              </a:rPr>
              <a:t>fā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沙发 </a:t>
            </a:r>
            <a:endParaRPr sz="7200"/>
          </a:p>
        </p:txBody>
      </p:sp>
      <p:pic>
        <p:nvPicPr>
          <p:cNvPr id="121" name="Google Shape;121;p24" descr="Image result for cartoon sofa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00425" y="1030738"/>
            <a:ext cx="4794250" cy="308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311700" y="785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wēi</a:t>
            </a: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4"/>
              </a:rPr>
              <a:t>bō</a:t>
            </a:r>
            <a:r>
              <a:rPr lang="en" sz="7200" u="sng">
                <a:solidFill>
                  <a:srgbClr val="D89000"/>
                </a:solidFill>
                <a:highlight>
                  <a:srgbClr val="FFFFFF"/>
                </a:highlight>
                <a:hlinkClick r:id="rId5"/>
              </a:rPr>
              <a:t>lú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微波炉  </a:t>
            </a:r>
            <a:endParaRPr sz="7200"/>
          </a:p>
        </p:txBody>
      </p:sp>
      <p:pic>
        <p:nvPicPr>
          <p:cNvPr id="127" name="Google Shape;127;p25" descr="Image result for cartoon microwave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19975" y="723100"/>
            <a:ext cx="5371500" cy="293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25045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A000"/>
                </a:solidFill>
                <a:highlight>
                  <a:srgbClr val="FFFFFF"/>
                </a:highlight>
                <a:hlinkClick r:id="rId3"/>
              </a:rPr>
              <a:t>kǎo</a:t>
            </a: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4"/>
              </a:rPr>
              <a:t>xiāng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烤箱 </a:t>
            </a:r>
            <a:endParaRPr sz="7200"/>
          </a:p>
        </p:txBody>
      </p:sp>
      <p:pic>
        <p:nvPicPr>
          <p:cNvPr id="133" name="Google Shape;133;p26" descr="Image result for cartoon oven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7675" y="1285875"/>
            <a:ext cx="4232700" cy="281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311700" y="9892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A000"/>
                </a:solidFill>
                <a:highlight>
                  <a:srgbClr val="FFFFFF"/>
                </a:highlight>
                <a:hlinkClick r:id="rId3"/>
              </a:rPr>
              <a:t>tǎn</a:t>
            </a:r>
            <a:r>
              <a:rPr lang="en" sz="7200" u="sng">
                <a:solidFill>
                  <a:schemeClr val="dk1"/>
                </a:solidFill>
                <a:highlight>
                  <a:srgbClr val="FFFFFF"/>
                </a:highlight>
                <a:hlinkClick r:id="rId4"/>
              </a:rPr>
              <a:t>zi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毯子  </a:t>
            </a:r>
            <a:endParaRPr sz="7200"/>
          </a:p>
        </p:txBody>
      </p:sp>
      <p:pic>
        <p:nvPicPr>
          <p:cNvPr id="139" name="Google Shape;139;p27" descr="Image result for cartoon blanke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9800" y="826625"/>
            <a:ext cx="4653675" cy="349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cān</a:t>
            </a: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4"/>
              </a:rPr>
              <a:t>jīn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餐巾 </a:t>
            </a:r>
            <a:endParaRPr sz="7200">
              <a:solidFill>
                <a:schemeClr val="accent2"/>
              </a:solidFill>
              <a:highlight>
                <a:srgbClr val="FFFFFF"/>
              </a:highlight>
            </a:endParaRPr>
          </a:p>
        </p:txBody>
      </p:sp>
      <p:pic>
        <p:nvPicPr>
          <p:cNvPr id="145" name="Google Shape;145;p28" descr="Image result for cartoon napkin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00575" y="863550"/>
            <a:ext cx="3326975" cy="332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00FF"/>
                </a:solidFill>
                <a:highlight>
                  <a:srgbClr val="FFFFFF"/>
                </a:highlight>
                <a:hlinkClick r:id="rId3"/>
              </a:rPr>
              <a:t>bì</a:t>
            </a:r>
            <a:r>
              <a:rPr lang="en" sz="7200" u="sng">
                <a:solidFill>
                  <a:srgbClr val="D89000"/>
                </a:solidFill>
                <a:highlight>
                  <a:srgbClr val="FFFFFF"/>
                </a:highlight>
                <a:hlinkClick r:id="rId4"/>
              </a:rPr>
              <a:t>chú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壁橱 </a:t>
            </a:r>
            <a:endParaRPr sz="7200"/>
          </a:p>
        </p:txBody>
      </p:sp>
      <p:pic>
        <p:nvPicPr>
          <p:cNvPr id="151" name="Google Shape;151;p29" descr="Image result for cartoon closet"/>
          <p:cNvPicPr preferRelativeResize="0"/>
          <p:nvPr/>
        </p:nvPicPr>
        <p:blipFill rotWithShape="1">
          <a:blip r:embed="rId5">
            <a:alphaModFix/>
          </a:blip>
          <a:srcRect b="2400"/>
          <a:stretch/>
        </p:blipFill>
        <p:spPr>
          <a:xfrm>
            <a:off x="4265825" y="494950"/>
            <a:ext cx="4113800" cy="415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body" idx="1"/>
          </p:nvPr>
        </p:nvSpPr>
        <p:spPr>
          <a:xfrm>
            <a:off x="260675" y="774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00FF"/>
                </a:solidFill>
                <a:highlight>
                  <a:srgbClr val="FFFFFF"/>
                </a:highlight>
                <a:hlinkClick r:id="rId3"/>
              </a:rPr>
              <a:t>diàn</a:t>
            </a:r>
            <a:r>
              <a:rPr lang="en" sz="7200" u="sng">
                <a:solidFill>
                  <a:srgbClr val="0000FF"/>
                </a:solidFill>
                <a:highlight>
                  <a:srgbClr val="FFFFFF"/>
                </a:highlight>
                <a:hlinkClick r:id="rId4"/>
              </a:rPr>
              <a:t>shì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电视 </a:t>
            </a:r>
            <a:endParaRPr sz="7200"/>
          </a:p>
        </p:txBody>
      </p:sp>
      <p:pic>
        <p:nvPicPr>
          <p:cNvPr id="157" name="Google Shape;157;p30" descr="Image result for cartoon TV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26325" y="547975"/>
            <a:ext cx="4857725" cy="36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00FF"/>
                </a:solidFill>
                <a:highlight>
                  <a:srgbClr val="FFFFFF"/>
                </a:highlight>
                <a:hlinkClick r:id="rId3"/>
              </a:rPr>
              <a:t>cè</a:t>
            </a:r>
            <a:r>
              <a:rPr lang="en" sz="7200" u="sng">
                <a:solidFill>
                  <a:srgbClr val="00A000"/>
                </a:solidFill>
                <a:highlight>
                  <a:srgbClr val="FFFFFF"/>
                </a:highlight>
                <a:hlinkClick r:id="rId4"/>
              </a:rPr>
              <a:t>suǒ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厕所 </a:t>
            </a:r>
            <a:endParaRPr sz="7200"/>
          </a:p>
        </p:txBody>
      </p:sp>
      <p:pic>
        <p:nvPicPr>
          <p:cNvPr id="163" name="Google Shape;163;p31" descr="Image result for cartoon toile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7700" y="571500"/>
            <a:ext cx="3661675" cy="366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dēng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灯 </a:t>
            </a:r>
            <a:endParaRPr sz="7200"/>
          </a:p>
        </p:txBody>
      </p:sp>
      <p:pic>
        <p:nvPicPr>
          <p:cNvPr id="61" name="Google Shape;61;p14" descr="Image result for cartoon lamp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8575" y="336750"/>
            <a:ext cx="2602375" cy="42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body" idx="1"/>
          </p:nvPr>
        </p:nvSpPr>
        <p:spPr>
          <a:xfrm>
            <a:off x="311700" y="6728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D89000"/>
                </a:solidFill>
                <a:highlight>
                  <a:srgbClr val="FFFFFF"/>
                </a:highlight>
                <a:hlinkClick r:id="rId3"/>
              </a:rPr>
              <a:t>lín</a:t>
            </a:r>
            <a:r>
              <a:rPr lang="en" sz="7200" u="sng">
                <a:solidFill>
                  <a:srgbClr val="0000FF"/>
                </a:solidFill>
                <a:highlight>
                  <a:srgbClr val="FFFFFF"/>
                </a:highlight>
                <a:hlinkClick r:id="rId4"/>
              </a:rPr>
              <a:t>yù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淋浴 </a:t>
            </a:r>
            <a:endParaRPr sz="7200"/>
          </a:p>
        </p:txBody>
      </p:sp>
      <p:pic>
        <p:nvPicPr>
          <p:cNvPr id="169" name="Google Shape;169;p32" descr="Image result for cartoon shower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8050" y="510275"/>
            <a:ext cx="3908650" cy="390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body" idx="1"/>
          </p:nvPr>
        </p:nvSpPr>
        <p:spPr>
          <a:xfrm>
            <a:off x="311700" y="9369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chuāng</a:t>
            </a:r>
            <a:r>
              <a:rPr lang="en" sz="7200" u="sng">
                <a:solidFill>
                  <a:srgbClr val="00A000"/>
                </a:solidFill>
                <a:highlight>
                  <a:srgbClr val="FFFFFF"/>
                </a:highlight>
                <a:hlinkClick r:id="rId4"/>
              </a:rPr>
              <a:t>kǒu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窗口 </a:t>
            </a:r>
            <a:endParaRPr sz="7200"/>
          </a:p>
        </p:txBody>
      </p:sp>
      <p:pic>
        <p:nvPicPr>
          <p:cNvPr id="175" name="Google Shape;175;p33" descr="Image result for cartoon window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20700" y="523900"/>
            <a:ext cx="3077200" cy="382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body" idx="1"/>
          </p:nvPr>
        </p:nvSpPr>
        <p:spPr>
          <a:xfrm>
            <a:off x="311700" y="9163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chā</a:t>
            </a:r>
            <a:r>
              <a:rPr lang="en" sz="7200" u="sng">
                <a:solidFill>
                  <a:schemeClr val="dk1"/>
                </a:solidFill>
                <a:highlight>
                  <a:srgbClr val="FFFFFF"/>
                </a:highlight>
                <a:hlinkClick r:id="rId4"/>
              </a:rPr>
              <a:t>zi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叉子 </a:t>
            </a:r>
            <a:endParaRPr sz="7200"/>
          </a:p>
        </p:txBody>
      </p:sp>
      <p:pic>
        <p:nvPicPr>
          <p:cNvPr id="181" name="Google Shape;181;p34" descr="Image result for cartoon fork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900" y="431200"/>
            <a:ext cx="4150100" cy="397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body" idx="1"/>
          </p:nvPr>
        </p:nvSpPr>
        <p:spPr>
          <a:xfrm>
            <a:off x="250100" y="926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dāo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刀 </a:t>
            </a:r>
            <a:endParaRPr sz="7200"/>
          </a:p>
        </p:txBody>
      </p:sp>
      <p:pic>
        <p:nvPicPr>
          <p:cNvPr id="187" name="Google Shape;187;p35" descr="Image result for cartoon knif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2600" y="390150"/>
            <a:ext cx="4034700" cy="403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D89000"/>
                </a:solidFill>
                <a:highlight>
                  <a:srgbClr val="FFFFFF"/>
                </a:highlight>
                <a:hlinkClick r:id="rId3"/>
              </a:rPr>
              <a:t>sháo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勺 </a:t>
            </a:r>
            <a:endParaRPr sz="7200"/>
          </a:p>
        </p:txBody>
      </p:sp>
      <p:pic>
        <p:nvPicPr>
          <p:cNvPr id="193" name="Google Shape;193;p36" descr="Image result for cartoon spoo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7275" y="1303300"/>
            <a:ext cx="5592300" cy="25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body" idx="1"/>
          </p:nvPr>
        </p:nvSpPr>
        <p:spPr>
          <a:xfrm>
            <a:off x="311700" y="9585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gāng</a:t>
            </a:r>
            <a:r>
              <a:rPr lang="en" sz="7200" u="sng">
                <a:solidFill>
                  <a:srgbClr val="D89000"/>
                </a:solidFill>
                <a:highlight>
                  <a:srgbClr val="FFFFFF"/>
                </a:highlight>
                <a:hlinkClick r:id="rId4"/>
              </a:rPr>
              <a:t>qín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钢琴 </a:t>
            </a:r>
            <a:endParaRPr sz="7200"/>
          </a:p>
        </p:txBody>
      </p:sp>
      <p:pic>
        <p:nvPicPr>
          <p:cNvPr id="199" name="Google Shape;199;p37" descr="Image result for cartoon pian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97250" y="718675"/>
            <a:ext cx="3950125" cy="329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bīng</a:t>
            </a: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4"/>
              </a:rPr>
              <a:t>xiāng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冰箱 </a:t>
            </a:r>
            <a:endParaRPr sz="7200"/>
          </a:p>
        </p:txBody>
      </p:sp>
      <p:pic>
        <p:nvPicPr>
          <p:cNvPr id="67" name="Google Shape;67;p15" descr="Image result for cartoon fridge"/>
          <p:cNvPicPr preferRelativeResize="0"/>
          <p:nvPr/>
        </p:nvPicPr>
        <p:blipFill rotWithShape="1">
          <a:blip r:embed="rId5">
            <a:alphaModFix/>
          </a:blip>
          <a:srcRect b="7381"/>
          <a:stretch/>
        </p:blipFill>
        <p:spPr>
          <a:xfrm>
            <a:off x="5306800" y="357175"/>
            <a:ext cx="2939150" cy="418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9585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00FF"/>
                </a:solidFill>
                <a:highlight>
                  <a:srgbClr val="FFFFFF"/>
                </a:highlight>
                <a:hlinkClick r:id="rId3"/>
              </a:rPr>
              <a:t>dèng</a:t>
            </a:r>
            <a:r>
              <a:rPr lang="en" sz="7200" u="sng">
                <a:solidFill>
                  <a:schemeClr val="dk1"/>
                </a:solidFill>
                <a:highlight>
                  <a:srgbClr val="FFFFFF"/>
                </a:highlight>
                <a:hlinkClick r:id="rId4"/>
              </a:rPr>
              <a:t>zi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凳子 </a:t>
            </a:r>
            <a:endParaRPr sz="7200">
              <a:highlight>
                <a:srgbClr val="FFFFFF"/>
              </a:highlight>
            </a:endParaRPr>
          </a:p>
        </p:txBody>
      </p:sp>
      <p:pic>
        <p:nvPicPr>
          <p:cNvPr id="73" name="Google Shape;73;p16" descr="Image result for cartoon tabl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86150" y="632725"/>
            <a:ext cx="4971875" cy="353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23005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A000"/>
                </a:solidFill>
                <a:highlight>
                  <a:srgbClr val="FFFFFF"/>
                </a:highlight>
                <a:hlinkClick r:id="rId3"/>
              </a:rPr>
              <a:t>yǐ</a:t>
            </a:r>
            <a:r>
              <a:rPr lang="en" sz="7200" u="sng">
                <a:solidFill>
                  <a:schemeClr val="dk1"/>
                </a:solidFill>
                <a:highlight>
                  <a:srgbClr val="FFFFFF"/>
                </a:highlight>
                <a:hlinkClick r:id="rId4"/>
              </a:rPr>
              <a:t>zi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椅子</a:t>
            </a: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/>
          </a:p>
        </p:txBody>
      </p:sp>
      <p:pic>
        <p:nvPicPr>
          <p:cNvPr id="79" name="Google Shape;79;p17" descr="Image result for cartoon chair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18925" y="274138"/>
            <a:ext cx="3286125" cy="459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9789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A000"/>
                </a:solidFill>
                <a:highlight>
                  <a:srgbClr val="FFFFFF"/>
                </a:highlight>
                <a:hlinkClick r:id="rId3"/>
              </a:rPr>
              <a:t>zhěn</a:t>
            </a:r>
            <a:r>
              <a:rPr lang="en" sz="7200" u="sng">
                <a:solidFill>
                  <a:schemeClr val="dk1"/>
                </a:solidFill>
                <a:highlight>
                  <a:srgbClr val="FFFFFF"/>
                </a:highlight>
                <a:hlinkClick r:id="rId4"/>
              </a:rPr>
              <a:t>tou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枕头 </a:t>
            </a:r>
            <a:endParaRPr sz="7200"/>
          </a:p>
        </p:txBody>
      </p:sp>
      <p:pic>
        <p:nvPicPr>
          <p:cNvPr id="85" name="Google Shape;85;p18" descr="Image result for cartoon pillow"/>
          <p:cNvPicPr preferRelativeResize="0"/>
          <p:nvPr/>
        </p:nvPicPr>
        <p:blipFill rotWithShape="1">
          <a:blip r:embed="rId5">
            <a:alphaModFix/>
          </a:blip>
          <a:srcRect b="7140"/>
          <a:stretch/>
        </p:blipFill>
        <p:spPr>
          <a:xfrm>
            <a:off x="3929050" y="1183800"/>
            <a:ext cx="4799100" cy="2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A000"/>
                </a:solidFill>
                <a:highlight>
                  <a:srgbClr val="FFFFFF"/>
                </a:highlight>
                <a:hlinkClick r:id="rId3"/>
              </a:rPr>
              <a:t>shuǐ</a:t>
            </a:r>
            <a:r>
              <a:rPr lang="en" sz="7200" u="sng">
                <a:solidFill>
                  <a:srgbClr val="D89000"/>
                </a:solidFill>
                <a:highlight>
                  <a:srgbClr val="FFFFFF"/>
                </a:highlight>
                <a:hlinkClick r:id="rId4"/>
              </a:rPr>
              <a:t>cáo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水槽 </a:t>
            </a:r>
            <a:endParaRPr sz="7200"/>
          </a:p>
        </p:txBody>
      </p:sp>
      <p:pic>
        <p:nvPicPr>
          <p:cNvPr id="91" name="Google Shape;91;p19" descr="Image result for cartoon sink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59800" y="307600"/>
            <a:ext cx="3010575" cy="452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3"/>
              </a:rPr>
              <a:t>lā</a:t>
            </a: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4"/>
              </a:rPr>
              <a:t>jī</a:t>
            </a:r>
            <a:r>
              <a:rPr lang="en" sz="7200" u="sng">
                <a:solidFill>
                  <a:srgbClr val="FF0000"/>
                </a:solidFill>
                <a:highlight>
                  <a:srgbClr val="FFFFFF"/>
                </a:highlight>
                <a:hlinkClick r:id="rId5"/>
              </a:rPr>
              <a:t>xiāng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垃圾箱 </a:t>
            </a:r>
            <a:endParaRPr sz="7200"/>
          </a:p>
        </p:txBody>
      </p:sp>
      <p:pic>
        <p:nvPicPr>
          <p:cNvPr id="97" name="Google Shape;97;p20" descr="Image result for cartoon trash can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63925" y="368138"/>
            <a:ext cx="3235100" cy="440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311700" y="785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 u="sng">
                <a:solidFill>
                  <a:srgbClr val="0000FF"/>
                </a:solidFill>
                <a:highlight>
                  <a:srgbClr val="FFFFFF"/>
                </a:highlight>
                <a:hlinkClick r:id="rId3"/>
              </a:rPr>
              <a:t>bì</a:t>
            </a:r>
            <a:r>
              <a:rPr lang="en" sz="7200" u="sng">
                <a:solidFill>
                  <a:srgbClr val="0000FF"/>
                </a:solidFill>
                <a:highlight>
                  <a:srgbClr val="FFFFFF"/>
                </a:highlight>
                <a:hlinkClick r:id="rId4"/>
              </a:rPr>
              <a:t>guì</a:t>
            </a: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7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>
                <a:solidFill>
                  <a:srgbClr val="333333"/>
                </a:solidFill>
                <a:highlight>
                  <a:srgbClr val="FFFFFF"/>
                </a:highlight>
              </a:rPr>
              <a:t>壁柜  </a:t>
            </a:r>
            <a:endParaRPr sz="7200"/>
          </a:p>
        </p:txBody>
      </p:sp>
      <p:pic>
        <p:nvPicPr>
          <p:cNvPr id="103" name="Google Shape;103;p21" descr="Image result for cartoon kitchen cabine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5100" y="1377700"/>
            <a:ext cx="5555775" cy="175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On-screen Show (16:9)</PresentationFormat>
  <Paragraphs>54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2019-05-14T13:32:29Z</dcterms:modified>
</cp:coreProperties>
</file>