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1" r:id="rId15"/>
    <p:sldId id="276" r:id="rId16"/>
    <p:sldId id="278" r:id="rId17"/>
    <p:sldId id="279" r:id="rId18"/>
    <p:sldId id="277" r:id="rId19"/>
    <p:sldId id="27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2"/>
    <p:restoredTop sz="94665"/>
  </p:normalViewPr>
  <p:slideViewPr>
    <p:cSldViewPr snapToGrid="0">
      <p:cViewPr varScale="1">
        <p:scale>
          <a:sx n="97" d="100"/>
          <a:sy n="97" d="100"/>
        </p:scale>
        <p:origin x="24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28D3-073E-5641-871B-65C329BE0D22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8D330-9EBF-FB48-80F6-D99D5040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7E35-6DBB-7030-51CF-4DA402C99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2B210-2CC8-005D-969A-6B38E916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7E21-E53B-AF8E-0A81-0B5EFAC2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327B-D080-AAC6-1A36-1F060DE7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194D4-92A6-E92F-47BD-C4FD586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CFFA-FD96-3BB7-992C-546580F9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9A6BE-378D-3B8B-41EB-8A74F1955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582F-EEA8-CE94-2199-C51274DD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4E91-06AD-1DFE-493F-378075F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F2A7F-D9F0-A787-DC91-9252B5A7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0B849-FCAA-56DE-1B2C-30C6DE3D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8D6C4-BBD9-F003-1E82-CCB35664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AA95-C52A-9FB5-ED79-68A82DB7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EF36A-3988-6412-41A7-FAA5DC0D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FC02-10A2-03C5-3D4F-D4429DA2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E5F3-2A9B-F021-FBA5-C2CDA033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432D-895E-E6A2-0D15-C42C86E9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E6E24-E1B5-32E4-D556-87C1FECF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DCAF-C1DD-741A-4072-C4F2482C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EB29-67BE-CB10-443A-5DC83A87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DB37-73EF-EF22-03B1-A7B9633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8B0D7-9532-0AF3-8C57-781166AC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C09E4-35A3-3461-D10F-D8D2610D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E1013-D6C2-9045-71A3-B42F3484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7AB9C-5B43-E90B-AE93-7E436A2F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429-BAA0-A884-290D-A8580A34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5EBD-D5C1-C35F-67F6-315CB951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3902-3E20-F3CC-4759-001222943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88511-6D77-88B0-5012-95C5F139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1A0D-F360-82FE-499F-85AD7BA2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98497-603F-E2A1-FA6F-8F79F76E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9C4C-7391-A10E-DF06-4D6BA952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1AE1-C30A-8F9E-5232-2F3FFF9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6C772-FE02-40D1-8B6C-0A1C17531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DAB6B-9AA3-9D46-EF1B-A04D19B82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D558B-57A4-FFFE-84B1-7C45EBDCC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944A6-3C31-4B2E-F4B8-05641AB1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2FBAF-BBD8-4B8A-5242-FE8A1CA2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AE9FC-4409-2A72-629C-9C240292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7734-7D1A-E370-574E-82D0D04E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8C4FB-B652-404F-988B-E73E7D6F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54D4C-6738-5671-5FFC-5FAEE3B7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ADB9E-4177-E993-0A56-F3DE89F8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80C2B-6C6F-9509-14BA-885AD0A9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01B12-0F66-A9AD-EC63-5D4E3DAD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D6C62-5D0F-F6C1-5983-9C8170C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666F-0574-3215-3AF4-05ACC73B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5B47-4816-CBC3-DF55-6C295FBF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F5C46-298C-ED67-A7FB-BFDA698B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03D92-BE79-2306-0137-F2E6AE55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D2191-7444-989E-8636-847CD4D2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EC01-D416-FCC5-6508-77B0DB9D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406B-7E78-A41F-A60F-64360DA5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9E18B-44B6-0005-F34E-3540DDCBB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1F00-3AA5-19F3-6545-20B4FC32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A01E4-C530-3192-124D-0B2496AE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E396D-B177-2C8A-201B-2D90D3C8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1AAC6-320E-4776-D2D2-5105F6A0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C645E-5570-1464-B852-5B21D5D3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1C69-3565-E4BC-2AEF-67A6D0B1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455C-B722-B994-95B4-046DC408F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992B-2302-A142-9955-3159D8076813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BCA44-8CEE-A9AD-3FAD-AB74B8DE4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9481-F005-88F0-98A7-A0790EB4D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C4FD-0F26-1E40-8195-7B848339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607FA-6664-2DF1-9299-9A4CEE07F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77001" y="1143001"/>
            <a:ext cx="6857999" cy="457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04B7F-73AA-FB07-ED38-16F459097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33522">
            <a:off x="2095802" y="647467"/>
            <a:ext cx="4841394" cy="4349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F7B8-F409-8EA2-92F2-A53127C65349}"/>
              </a:ext>
            </a:extLst>
          </p:cNvPr>
          <p:cNvSpPr txBox="1"/>
          <p:nvPr/>
        </p:nvSpPr>
        <p:spPr>
          <a:xfrm>
            <a:off x="2876376" y="1674674"/>
            <a:ext cx="2939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你好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，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我叫刘晓。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CA2140-10B6-8287-BBFC-0C923D85F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79" y="4662035"/>
            <a:ext cx="2324795" cy="18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F4F4-34E8-D692-7053-11FBE30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2009年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2D7D3-DDDC-CF9F-5B2A-4AB75D0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69" y="2275121"/>
            <a:ext cx="1533525" cy="1683870"/>
          </a:xfrm>
          <a:prstGeom prst="rect">
            <a:avLst/>
          </a:prstGeom>
        </p:spPr>
      </p:pic>
      <p:pic>
        <p:nvPicPr>
          <p:cNvPr id="2052" name="Picture 4" descr="Right arrow - Free arrows icons">
            <a:extLst>
              <a:ext uri="{FF2B5EF4-FFF2-40B4-BE49-F238E27FC236}">
                <a16:creationId xmlns:a16="http://schemas.microsoft.com/office/drawing/2014/main" id="{137DA61C-9C98-EE4D-FA38-96F00B8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2" y="2069306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eaching Chinese As a Foreign Language">
            <a:extLst>
              <a:ext uri="{FF2B5EF4-FFF2-40B4-BE49-F238E27FC236}">
                <a16:creationId xmlns:a16="http://schemas.microsoft.com/office/drawing/2014/main" id="{32C7D3C0-14EE-82EB-90F0-76C01C5E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4550" y="1424901"/>
            <a:ext cx="4652590" cy="5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iversity of Maryland, College Park - Wikipedia">
            <a:extLst>
              <a:ext uri="{FF2B5EF4-FFF2-40B4-BE49-F238E27FC236}">
                <a16:creationId xmlns:a16="http://schemas.microsoft.com/office/drawing/2014/main" id="{F9AA1796-361E-103F-7684-A7039404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687" y="2069306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versity of Maryland - Courses, Exam, Admission &amp; Scholarships">
            <a:extLst>
              <a:ext uri="{FF2B5EF4-FFF2-40B4-BE49-F238E27FC236}">
                <a16:creationId xmlns:a16="http://schemas.microsoft.com/office/drawing/2014/main" id="{69D34E22-DF06-0904-5317-F3C38F7C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2119810"/>
            <a:ext cx="5768975" cy="38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ryland English Institute – Where We Are">
            <a:extLst>
              <a:ext uri="{FF2B5EF4-FFF2-40B4-BE49-F238E27FC236}">
                <a16:creationId xmlns:a16="http://schemas.microsoft.com/office/drawing/2014/main" id="{E4D4BB67-A900-7E0D-3D5B-58E07FDE8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7312" y="2130858"/>
            <a:ext cx="5427663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EBE2D-AAA5-FFEB-FC59-60DF183FE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12" y="55193"/>
            <a:ext cx="3932237" cy="20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F4F4-34E8-D692-7053-11FBE30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20</a:t>
            </a:r>
            <a:r>
              <a:rPr lang="en-US" altLang="zh-CN" sz="6000" dirty="0">
                <a:latin typeface="Kaiti TC" panose="02010600040101010101" pitchFamily="2" charset="-120"/>
                <a:ea typeface="Kaiti TC" panose="02010600040101010101" pitchFamily="2" charset="-120"/>
              </a:rPr>
              <a:t>16</a:t>
            </a:r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2D7D3-DDDC-CF9F-5B2A-4AB75D0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69" y="2275121"/>
            <a:ext cx="1533525" cy="1683870"/>
          </a:xfrm>
          <a:prstGeom prst="rect">
            <a:avLst/>
          </a:prstGeom>
        </p:spPr>
      </p:pic>
      <p:pic>
        <p:nvPicPr>
          <p:cNvPr id="2052" name="Picture 4" descr="Right arrow - Free arrows icons">
            <a:extLst>
              <a:ext uri="{FF2B5EF4-FFF2-40B4-BE49-F238E27FC236}">
                <a16:creationId xmlns:a16="http://schemas.microsoft.com/office/drawing/2014/main" id="{137DA61C-9C98-EE4D-FA38-96F00B8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648" y="2069306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eaching Chinese As a Foreign Language">
            <a:extLst>
              <a:ext uri="{FF2B5EF4-FFF2-40B4-BE49-F238E27FC236}">
                <a16:creationId xmlns:a16="http://schemas.microsoft.com/office/drawing/2014/main" id="{32C7D3C0-14EE-82EB-90F0-76C01C5E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226" y="1424901"/>
            <a:ext cx="4652590" cy="5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laware - Wikipedia, la enciclopedia libre">
            <a:extLst>
              <a:ext uri="{FF2B5EF4-FFF2-40B4-BE49-F238E27FC236}">
                <a16:creationId xmlns:a16="http://schemas.microsoft.com/office/drawing/2014/main" id="{CE302CF1-3DE1-E51C-7F50-DE16A43B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9279" y="2610809"/>
            <a:ext cx="3675062" cy="22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0DB91-668C-4092-D045-9B5668C40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650" y="818621"/>
            <a:ext cx="1962150" cy="17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2D7D3-DDDC-CF9F-5B2A-4AB75D0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3" y="1889890"/>
            <a:ext cx="1740482" cy="191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F6DFD-E669-F246-CCA3-807529DB0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175" y="1359807"/>
            <a:ext cx="3858567" cy="5472112"/>
          </a:xfrm>
          <a:prstGeom prst="rect">
            <a:avLst/>
          </a:prstGeom>
        </p:spPr>
      </p:pic>
      <p:pic>
        <p:nvPicPr>
          <p:cNvPr id="10242" name="Picture 2" descr="Plus Sign Images – Browse 315,289 Stock Photos, Vectors, and Video | Adobe  Stock">
            <a:extLst>
              <a:ext uri="{FF2B5EF4-FFF2-40B4-BE49-F238E27FC236}">
                <a16:creationId xmlns:a16="http://schemas.microsoft.com/office/drawing/2014/main" id="{F0D8929C-5249-8190-D568-E9478F67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366" y="1153567"/>
            <a:ext cx="1019716" cy="10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 Jolla Country Day School, Rankings &amp; Reviews - Homes.com">
            <a:extLst>
              <a:ext uri="{FF2B5EF4-FFF2-40B4-BE49-F238E27FC236}">
                <a16:creationId xmlns:a16="http://schemas.microsoft.com/office/drawing/2014/main" id="{B2702141-6B76-09E3-F90C-490EA55A8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1406" y="2428874"/>
            <a:ext cx="6057901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CE0C6-01B1-5C89-F0A0-89433A1E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42" y="111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20</a:t>
            </a:r>
            <a:r>
              <a:rPr lang="en-US" altLang="zh-CN" sz="6000" dirty="0">
                <a:latin typeface="Kaiti TC" panose="02010600040101010101" pitchFamily="2" charset="-120"/>
                <a:ea typeface="Kaiti TC" panose="02010600040101010101" pitchFamily="2" charset="-120"/>
              </a:rPr>
              <a:t>24</a:t>
            </a:r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71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A5FA6-2195-B62F-E0B8-7E78CFE4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7" y="0"/>
            <a:ext cx="1740482" cy="1911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EAD72-65D5-9E1F-CE3E-3070520D1FEC}"/>
              </a:ext>
            </a:extLst>
          </p:cNvPr>
          <p:cNvSpPr txBox="1"/>
          <p:nvPr/>
        </p:nvSpPr>
        <p:spPr>
          <a:xfrm>
            <a:off x="324997" y="2214151"/>
            <a:ext cx="107546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single word 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Means: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For the purpose 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In order to</a:t>
            </a:r>
            <a:r>
              <a:rPr lang="en-US" sz="3200" dirty="0">
                <a:effectLst/>
                <a:latin typeface="Calibri" panose="020F0502020204030204" pitchFamily="34" charset="0"/>
                <a:ea typeface="Kaiti TC" panose="02010600040101010101" pitchFamily="2" charset="-120"/>
                <a:cs typeface="Calibri (Body)"/>
              </a:rPr>
              <a:t> </a:t>
            </a:r>
          </a:p>
          <a:p>
            <a:endParaRPr lang="en-US" sz="4400" dirty="0">
              <a:effectLst/>
              <a:latin typeface="Calibri" panose="020F0502020204030204" pitchFamily="34" charset="0"/>
              <a:ea typeface="Kaiti TC" panose="02010600040101010101" pitchFamily="2" charset="-120"/>
              <a:cs typeface="Calibri (Body)"/>
            </a:endParaRPr>
          </a:p>
          <a:p>
            <a:endParaRPr lang="en-US" sz="4400" b="1" dirty="0"/>
          </a:p>
        </p:txBody>
      </p:sp>
      <p:pic>
        <p:nvPicPr>
          <p:cNvPr id="1026" name="Picture 2" descr="In order to là gì? Cách sử dụng chi tiết và cấu trúc tương đương">
            <a:extLst>
              <a:ext uri="{FF2B5EF4-FFF2-40B4-BE49-F238E27FC236}">
                <a16:creationId xmlns:a16="http://schemas.microsoft.com/office/drawing/2014/main" id="{E174D2D5-BA66-4181-D05D-B788322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491" y="1227529"/>
            <a:ext cx="6497122" cy="4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3F6A-520D-48E7-9032-5501E82F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为了</a:t>
            </a:r>
            <a:r>
              <a:rPr lang="en-US" altLang="zh-CN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+ 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V. + Purpose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0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Subj.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⋯ </a:t>
            </a:r>
            <a:endParaRPr lang="en-US" b="1" u="sng" dirty="0"/>
          </a:p>
        </p:txBody>
      </p:sp>
      <p:pic>
        <p:nvPicPr>
          <p:cNvPr id="7" name="Picture 4" descr="Right arrow - Free arrows icons">
            <a:extLst>
              <a:ext uri="{FF2B5EF4-FFF2-40B4-BE49-F238E27FC236}">
                <a16:creationId xmlns:a16="http://schemas.microsoft.com/office/drawing/2014/main" id="{078EC1BF-5395-1D74-6678-ACB5D39E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153" y="2251868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❓ Red Question Mark Emoji, Question Emoji">
            <a:extLst>
              <a:ext uri="{FF2B5EF4-FFF2-40B4-BE49-F238E27FC236}">
                <a16:creationId xmlns:a16="http://schemas.microsoft.com/office/drawing/2014/main" id="{5ED691AB-988F-073F-FFBC-60BAB271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033" y="1954312"/>
            <a:ext cx="2949376" cy="29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mmon Questions in Chinese &amp; How to Answer Them">
            <a:extLst>
              <a:ext uri="{FF2B5EF4-FFF2-40B4-BE49-F238E27FC236}">
                <a16:creationId xmlns:a16="http://schemas.microsoft.com/office/drawing/2014/main" id="{3A5527B0-7A34-AB0C-C5A9-A2303FEE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696" y="1779534"/>
            <a:ext cx="3756661" cy="37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7072D-0A9D-2766-959F-443DB35FF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77" y="5625041"/>
            <a:ext cx="3860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3F6A-520D-48E7-9032-5501E82F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为了</a:t>
            </a:r>
            <a:r>
              <a:rPr lang="en-US" altLang="zh-CN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+ 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V. + Purpose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Subj. ⋯ </a:t>
            </a:r>
            <a:endParaRPr lang="en-US" b="1" u="sng" dirty="0"/>
          </a:p>
        </p:txBody>
      </p:sp>
      <p:pic>
        <p:nvPicPr>
          <p:cNvPr id="7" name="Picture 4" descr="Right arrow - Free arrows icons">
            <a:extLst>
              <a:ext uri="{FF2B5EF4-FFF2-40B4-BE49-F238E27FC236}">
                <a16:creationId xmlns:a16="http://schemas.microsoft.com/office/drawing/2014/main" id="{078EC1BF-5395-1D74-6678-ACB5D39E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153" y="2251868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mon Questions in Chinese &amp; How to Answer Them">
            <a:extLst>
              <a:ext uri="{FF2B5EF4-FFF2-40B4-BE49-F238E27FC236}">
                <a16:creationId xmlns:a16="http://schemas.microsoft.com/office/drawing/2014/main" id="{1BCEFC8B-BFC1-CDF7-94CC-46A92C14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179" y="1778856"/>
            <a:ext cx="3755045" cy="37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y are foreign tourists skipping China? | Jing Daily">
            <a:extLst>
              <a:ext uri="{FF2B5EF4-FFF2-40B4-BE49-F238E27FC236}">
                <a16:creationId xmlns:a16="http://schemas.microsoft.com/office/drawing/2014/main" id="{CE125DD1-C9F0-8117-B2A5-3CFAC07D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35" y="2251868"/>
            <a:ext cx="4589318" cy="30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05E7E-31D9-CA3B-0BA9-A8BCFF507E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735" y="5317273"/>
            <a:ext cx="2592766" cy="1175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FFA60-989E-E477-A878-31FC2C5062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77" y="5472641"/>
            <a:ext cx="3860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3F6A-520D-48E7-9032-5501E82F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为了</a:t>
            </a:r>
            <a:r>
              <a:rPr lang="en-US" altLang="zh-CN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+ 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V. + Purpose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Subj. ⋯ </a:t>
            </a:r>
            <a:endParaRPr lang="en-US" b="1" u="sng" dirty="0"/>
          </a:p>
        </p:txBody>
      </p:sp>
      <p:pic>
        <p:nvPicPr>
          <p:cNvPr id="7" name="Picture 4" descr="Right arrow - Free arrows icons">
            <a:extLst>
              <a:ext uri="{FF2B5EF4-FFF2-40B4-BE49-F238E27FC236}">
                <a16:creationId xmlns:a16="http://schemas.microsoft.com/office/drawing/2014/main" id="{078EC1BF-5395-1D74-6678-ACB5D39E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153" y="2251868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mon Questions in Chinese &amp; How to Answer Them">
            <a:extLst>
              <a:ext uri="{FF2B5EF4-FFF2-40B4-BE49-F238E27FC236}">
                <a16:creationId xmlns:a16="http://schemas.microsoft.com/office/drawing/2014/main" id="{0E342AAB-D2E4-62B4-7F50-72A64934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179" y="1778856"/>
            <a:ext cx="3755045" cy="37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rents, These are the Pictures You Should Take at High School Graduation">
            <a:extLst>
              <a:ext uri="{FF2B5EF4-FFF2-40B4-BE49-F238E27FC236}">
                <a16:creationId xmlns:a16="http://schemas.microsoft.com/office/drawing/2014/main" id="{A3044112-0065-B220-01C3-C7E691A9D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308" y="1799170"/>
            <a:ext cx="4658645" cy="37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4206D-B4D4-8572-1210-2BB501D0E3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680" y="5710973"/>
            <a:ext cx="22479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28882-2677-06EB-D763-FE8B3759AC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77" y="5472641"/>
            <a:ext cx="3860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3F6A-520D-48E7-9032-5501E82F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为了</a:t>
            </a:r>
            <a:r>
              <a:rPr lang="en-US" altLang="zh-CN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+ 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V. + Purpose</a:t>
            </a:r>
            <a:r>
              <a:rPr lang="en-US" sz="4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Subj. ⋯ </a:t>
            </a:r>
            <a:endParaRPr lang="en-US" b="1" u="sng" dirty="0"/>
          </a:p>
        </p:txBody>
      </p:sp>
      <p:pic>
        <p:nvPicPr>
          <p:cNvPr id="7" name="Picture 4" descr="Right arrow - Free arrows icons">
            <a:extLst>
              <a:ext uri="{FF2B5EF4-FFF2-40B4-BE49-F238E27FC236}">
                <a16:creationId xmlns:a16="http://schemas.microsoft.com/office/drawing/2014/main" id="{078EC1BF-5395-1D74-6678-ACB5D39E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70" y="2251869"/>
            <a:ext cx="1320799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mon Questions in Chinese &amp; How to Answer Them">
            <a:extLst>
              <a:ext uri="{FF2B5EF4-FFF2-40B4-BE49-F238E27FC236}">
                <a16:creationId xmlns:a16="http://schemas.microsoft.com/office/drawing/2014/main" id="{82885F00-3390-AADA-B631-4D73FA8E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647" y="1550669"/>
            <a:ext cx="3756661" cy="37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ndler council votes on dine-in theater for downtown">
            <a:extLst>
              <a:ext uri="{FF2B5EF4-FFF2-40B4-BE49-F238E27FC236}">
                <a16:creationId xmlns:a16="http://schemas.microsoft.com/office/drawing/2014/main" id="{69A1EAD9-669A-1A8C-E224-43693B6F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14283"/>
            <a:ext cx="4078843" cy="23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99A3B-E78A-CB28-BC81-07170E698D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43" y="5214133"/>
            <a:ext cx="1936381" cy="1278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182FBF-FD2A-2D50-C05F-619B2D454D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77" y="5472641"/>
            <a:ext cx="3860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5"/>
          <p:cNvSpPr/>
          <p:nvPr/>
        </p:nvSpPr>
        <p:spPr>
          <a:xfrm>
            <a:off x="139700" y="266700"/>
            <a:ext cx="11925299" cy="630464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45"/>
          <p:cNvGrpSpPr/>
          <p:nvPr/>
        </p:nvGrpSpPr>
        <p:grpSpPr>
          <a:xfrm>
            <a:off x="270328" y="389161"/>
            <a:ext cx="11685451" cy="6066973"/>
            <a:chOff x="371377" y="395514"/>
            <a:chExt cx="11406966" cy="6066973"/>
          </a:xfrm>
        </p:grpSpPr>
        <p:grpSp>
          <p:nvGrpSpPr>
            <p:cNvPr id="136" name="Google Shape;136;p45"/>
            <p:cNvGrpSpPr/>
            <p:nvPr/>
          </p:nvGrpSpPr>
          <p:grpSpPr>
            <a:xfrm>
              <a:off x="6095996" y="395514"/>
              <a:ext cx="5682347" cy="6066972"/>
              <a:chOff x="6095996" y="395514"/>
              <a:chExt cx="5682347" cy="6066972"/>
            </a:xfrm>
          </p:grpSpPr>
          <p:sp>
            <p:nvSpPr>
              <p:cNvPr id="137" name="Google Shape;137;p45"/>
              <p:cNvSpPr/>
              <p:nvPr/>
            </p:nvSpPr>
            <p:spPr>
              <a:xfrm>
                <a:off x="6808465" y="395514"/>
                <a:ext cx="4969878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5"/>
              <p:cNvSpPr/>
              <p:nvPr/>
            </p:nvSpPr>
            <p:spPr>
              <a:xfrm>
                <a:off x="6808464" y="395514"/>
                <a:ext cx="4875535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5"/>
              <p:cNvSpPr/>
              <p:nvPr/>
            </p:nvSpPr>
            <p:spPr>
              <a:xfrm>
                <a:off x="6095996" y="395514"/>
                <a:ext cx="5471891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45"/>
            <p:cNvGrpSpPr/>
            <p:nvPr/>
          </p:nvGrpSpPr>
          <p:grpSpPr>
            <a:xfrm>
              <a:off x="371377" y="395515"/>
              <a:ext cx="5838923" cy="6066972"/>
              <a:chOff x="6808465" y="395514"/>
              <a:chExt cx="2639226" cy="6066972"/>
            </a:xfrm>
          </p:grpSpPr>
          <p:sp>
            <p:nvSpPr>
              <p:cNvPr id="141" name="Google Shape;141;p45"/>
              <p:cNvSpPr/>
              <p:nvPr/>
            </p:nvSpPr>
            <p:spPr>
              <a:xfrm>
                <a:off x="6808465" y="395514"/>
                <a:ext cx="2587560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5"/>
              <p:cNvSpPr/>
              <p:nvPr/>
            </p:nvSpPr>
            <p:spPr>
              <a:xfrm>
                <a:off x="6863658" y="395514"/>
                <a:ext cx="253236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5"/>
              <p:cNvSpPr/>
              <p:nvPr/>
            </p:nvSpPr>
            <p:spPr>
              <a:xfrm>
                <a:off x="6916144" y="395514"/>
                <a:ext cx="253154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" name="Google Shape;144;p45"/>
          <p:cNvSpPr/>
          <p:nvPr/>
        </p:nvSpPr>
        <p:spPr>
          <a:xfrm>
            <a:off x="6134706" y="389161"/>
            <a:ext cx="256794" cy="593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5"/>
          <p:cNvSpPr/>
          <p:nvPr/>
        </p:nvSpPr>
        <p:spPr>
          <a:xfrm>
            <a:off x="527114" y="389954"/>
            <a:ext cx="11260139" cy="759674"/>
          </a:xfrm>
          <a:prstGeom prst="rect">
            <a:avLst/>
          </a:prstGeom>
          <a:solidFill>
            <a:srgbClr val="D2C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15" y="520775"/>
            <a:ext cx="792011" cy="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5"/>
          <p:cNvSpPr txBox="1"/>
          <p:nvPr/>
        </p:nvSpPr>
        <p:spPr>
          <a:xfrm>
            <a:off x="1024704" y="1563806"/>
            <a:ext cx="10316652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中国文化周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  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为了</a:t>
            </a:r>
            <a:r>
              <a:rPr lang="en-US" sz="2800" b="0" i="0" u="none" strike="noStrike" cap="none" dirty="0" err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庆祝一年一度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的中国文化周，中文俱乐部为同学们准备了很多</a:t>
            </a:r>
            <a:r>
              <a:rPr lang="en-US" sz="2800" b="0" i="0" u="none" strike="noStrike" cap="none" dirty="0" err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精彩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的活动，欢迎同学们</a:t>
            </a:r>
            <a:r>
              <a:rPr lang="en-US" sz="2800" b="0" i="0" u="none" strike="noStrike" cap="none" dirty="0" err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积极参加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时间：2月20日下午2-4点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地点：学校北楼</a:t>
            </a:r>
            <a:r>
              <a:rPr lang="en-US" sz="2800" dirty="0" err="1">
                <a:solidFill>
                  <a:srgbClr val="0000FF"/>
                </a:solidFill>
                <a:latin typeface="KaiTi"/>
                <a:ea typeface="KaiTi"/>
                <a:sym typeface="KaiTi"/>
              </a:rPr>
              <a:t>会议室</a:t>
            </a:r>
            <a:endParaRPr sz="2800" dirty="0">
              <a:solidFill>
                <a:srgbClr val="0000FF"/>
              </a:solidFill>
              <a:latin typeface="KaiTi"/>
              <a:ea typeface="KaiT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活动安排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：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iTi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茶艺表演：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品尝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不同的中国茶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KaiTi"/>
                <a:ea typeface="KaiTi"/>
                <a:cs typeface="KaiTi"/>
                <a:sym typeface="KaiTi"/>
              </a:rPr>
              <a:t>，包括：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红茶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绿茶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和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乌龙茶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iTi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书法、国画：和</a:t>
            </a:r>
            <a:r>
              <a:rPr lang="en-US" sz="2800" b="0" i="0" u="none" strike="noStrike" cap="none" dirty="0" err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当地著名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的艺术家一起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练习书法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和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KaiTi"/>
                <a:ea typeface="KaiTi"/>
                <a:cs typeface="KaiTi"/>
                <a:sym typeface="KaiTi"/>
              </a:rPr>
              <a:t>国画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iTi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中国的糖果和点心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                                           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中文俱乐部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5"/>
          <p:cNvSpPr/>
          <p:nvPr/>
        </p:nvSpPr>
        <p:spPr>
          <a:xfrm>
            <a:off x="1529675" y="395560"/>
            <a:ext cx="1872949" cy="111210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D2C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5"/>
          <p:cNvSpPr txBox="1"/>
          <p:nvPr/>
        </p:nvSpPr>
        <p:spPr>
          <a:xfrm>
            <a:off x="1577955" y="857240"/>
            <a:ext cx="20757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A37F69"/>
                </a:solidFill>
                <a:latin typeface="KaiTi"/>
                <a:ea typeface="KaiTi"/>
                <a:cs typeface="KaiTi"/>
                <a:sym typeface="KaiTi"/>
              </a:rPr>
              <a:t>活动海报</a:t>
            </a:r>
            <a:endParaRPr sz="3200" b="1" i="0" u="none" strike="noStrike" cap="none">
              <a:solidFill>
                <a:srgbClr val="A37F69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50" name="Google Shape;150;p45"/>
          <p:cNvSpPr txBox="1"/>
          <p:nvPr/>
        </p:nvSpPr>
        <p:spPr>
          <a:xfrm>
            <a:off x="3464732" y="405268"/>
            <a:ext cx="75141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 Check: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lesson and answer the questions in Chinese.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5"/>
          <p:cNvSpPr txBox="1"/>
          <p:nvPr/>
        </p:nvSpPr>
        <p:spPr>
          <a:xfrm>
            <a:off x="1578078" y="401866"/>
            <a:ext cx="17135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86752"/>
                </a:solidFill>
                <a:latin typeface="Arial"/>
                <a:ea typeface="Arial"/>
                <a:cs typeface="Arial"/>
                <a:sym typeface="Arial"/>
              </a:rPr>
              <a:t> Lesson12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C48-10EA-E01C-8546-22430EF0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" y="190243"/>
            <a:ext cx="2324795" cy="1811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130E9-E0E7-5FF6-1611-46DC104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46" y="190243"/>
            <a:ext cx="1932228" cy="1995580"/>
          </a:xfrm>
          <a:prstGeom prst="rect">
            <a:avLst/>
          </a:prstGeom>
        </p:spPr>
      </p:pic>
      <p:pic>
        <p:nvPicPr>
          <p:cNvPr id="1026" name="Picture 2" descr="9,200+ Like Button 3d Stock Photos, Pictures &amp; Royalty-Free Images - iStock">
            <a:extLst>
              <a:ext uri="{FF2B5EF4-FFF2-40B4-BE49-F238E27FC236}">
                <a16:creationId xmlns:a16="http://schemas.microsoft.com/office/drawing/2014/main" id="{0B975EC1-CDD7-57EC-65C7-130D147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929" y="479907"/>
            <a:ext cx="2704578" cy="21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 You Play the Piano? | Wonderopolis">
            <a:extLst>
              <a:ext uri="{FF2B5EF4-FFF2-40B4-BE49-F238E27FC236}">
                <a16:creationId xmlns:a16="http://schemas.microsoft.com/office/drawing/2014/main" id="{78EFB617-FCCF-6D85-249E-2FC863BB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4" y="3429000"/>
            <a:ext cx="4135472" cy="25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SING OUT DAY - May 25, 2024 - National Today">
            <a:extLst>
              <a:ext uri="{FF2B5EF4-FFF2-40B4-BE49-F238E27FC236}">
                <a16:creationId xmlns:a16="http://schemas.microsoft.com/office/drawing/2014/main" id="{DD494A90-18CF-16F2-620F-3FD6415B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791" y="3429000"/>
            <a:ext cx="3764854" cy="26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Often Should You Do Yoga? | The Output by Peloton">
            <a:extLst>
              <a:ext uri="{FF2B5EF4-FFF2-40B4-BE49-F238E27FC236}">
                <a16:creationId xmlns:a16="http://schemas.microsoft.com/office/drawing/2014/main" id="{7FBC1047-3E03-96CF-AE0C-6C8AF7130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9080" y="3429000"/>
            <a:ext cx="2700614" cy="28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7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F11ED-CD2F-1F81-0772-E52ED13C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514349"/>
            <a:ext cx="2057400" cy="1800225"/>
          </a:xfrm>
          <a:prstGeom prst="rect">
            <a:avLst/>
          </a:prstGeom>
        </p:spPr>
      </p:pic>
      <p:pic>
        <p:nvPicPr>
          <p:cNvPr id="6146" name="Picture 2" descr="60 Women's Equality Day 2024 Celebration Ideas In Office">
            <a:extLst>
              <a:ext uri="{FF2B5EF4-FFF2-40B4-BE49-F238E27FC236}">
                <a16:creationId xmlns:a16="http://schemas.microsoft.com/office/drawing/2014/main" id="{34BA8612-2481-BBCB-D1E2-3D7982F1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648" y="746760"/>
            <a:ext cx="7883991" cy="44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531C18-9FE5-5D61-3018-30D1149466F1}"/>
              </a:ext>
            </a:extLst>
          </p:cNvPr>
          <p:cNvSpPr txBox="1">
            <a:spLocks/>
          </p:cNvSpPr>
          <p:nvPr/>
        </p:nvSpPr>
        <p:spPr>
          <a:xfrm>
            <a:off x="502232" y="5122224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我们一起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庆祝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🎉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她的成功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17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9E1F2-A4D3-682B-1522-8CEEC924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652779"/>
            <a:ext cx="2824480" cy="2149061"/>
          </a:xfrm>
          <a:prstGeom prst="rect">
            <a:avLst/>
          </a:prstGeom>
        </p:spPr>
      </p:pic>
      <p:pic>
        <p:nvPicPr>
          <p:cNvPr id="7170" name="Picture 2" descr="母亲节到了10款传达孝心的庆祝方式| 礼物| 庆祝母亲节| 萱草| 大纪元">
            <a:extLst>
              <a:ext uri="{FF2B5EF4-FFF2-40B4-BE49-F238E27FC236}">
                <a16:creationId xmlns:a16="http://schemas.microsoft.com/office/drawing/2014/main" id="{4A2B932D-1BBB-F671-9A54-1273E6A7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420" y="529590"/>
            <a:ext cx="6520016" cy="40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6A5AA5-409F-F41C-209D-D770E9DB5781}"/>
              </a:ext>
            </a:extLst>
          </p:cNvPr>
          <p:cNvSpPr txBox="1">
            <a:spLocks/>
          </p:cNvSpPr>
          <p:nvPr/>
        </p:nvSpPr>
        <p:spPr>
          <a:xfrm>
            <a:off x="502232" y="5122224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一年一度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的母亲节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，你给妈妈什么礼物呢？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408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7BA51-3027-C09C-A3E6-AE0AD4A1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" y="467359"/>
            <a:ext cx="1822450" cy="2100451"/>
          </a:xfrm>
          <a:prstGeom prst="rect">
            <a:avLst/>
          </a:prstGeom>
        </p:spPr>
      </p:pic>
      <p:pic>
        <p:nvPicPr>
          <p:cNvPr id="8194" name="Picture 2" descr="走向精彩人生| 菩提禪修健康快樂｜金菩提 ...">
            <a:extLst>
              <a:ext uri="{FF2B5EF4-FFF2-40B4-BE49-F238E27FC236}">
                <a16:creationId xmlns:a16="http://schemas.microsoft.com/office/drawing/2014/main" id="{E1A75284-5435-2B2A-2F32-11587032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919" y="2880360"/>
            <a:ext cx="6014357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cited Young Woman Gives Two Thumbs Up Stock Photo - Download Image Now - Thumbs  Up, Women, White Background - iStock">
            <a:extLst>
              <a:ext uri="{FF2B5EF4-FFF2-40B4-BE49-F238E27FC236}">
                <a16:creationId xmlns:a16="http://schemas.microsoft.com/office/drawing/2014/main" id="{46079BE5-9E74-C1B9-BABF-F5072501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25" y="2880360"/>
            <a:ext cx="5052060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4DB4FE-49BF-85B1-3E49-AA5FA3A04DB4}"/>
              </a:ext>
            </a:extLst>
          </p:cNvPr>
          <p:cNvSpPr txBox="1">
            <a:spLocks/>
          </p:cNvSpPr>
          <p:nvPr/>
        </p:nvSpPr>
        <p:spPr>
          <a:xfrm>
            <a:off x="4601792" y="976944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走向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精彩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人生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018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62372-B753-D1A7-AE14-BBD10900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613410"/>
            <a:ext cx="2726690" cy="1826618"/>
          </a:xfrm>
          <a:prstGeom prst="rect">
            <a:avLst/>
          </a:prstGeom>
        </p:spPr>
      </p:pic>
      <p:pic>
        <p:nvPicPr>
          <p:cNvPr id="9218" name="Picture 2" descr="30 Employee Engagement Ideas &amp; Activities Your Team Will Actually Enjoy">
            <a:extLst>
              <a:ext uri="{FF2B5EF4-FFF2-40B4-BE49-F238E27FC236}">
                <a16:creationId xmlns:a16="http://schemas.microsoft.com/office/drawing/2014/main" id="{51AABCF8-AA55-D9BE-B8D5-301E1A8A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30" y="2841903"/>
            <a:ext cx="4736130" cy="31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0 Fun Engagement Games and Activity Ideas for Your Employees - HR Daily  Advisor">
            <a:extLst>
              <a:ext uri="{FF2B5EF4-FFF2-40B4-BE49-F238E27FC236}">
                <a16:creationId xmlns:a16="http://schemas.microsoft.com/office/drawing/2014/main" id="{5B9023FB-8CB5-6F5A-F371-C648C6C2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841903"/>
            <a:ext cx="4736237" cy="31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A4D101-EF70-81F4-58C9-F8E135A0FDE5}"/>
              </a:ext>
            </a:extLst>
          </p:cNvPr>
          <p:cNvSpPr txBox="1">
            <a:spLocks/>
          </p:cNvSpPr>
          <p:nvPr/>
        </p:nvSpPr>
        <p:spPr>
          <a:xfrm>
            <a:off x="4525592" y="1114465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谢谢你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积极参加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我们的活动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29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0D439-7764-70A3-5CF9-27300A17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495300"/>
            <a:ext cx="2079567" cy="1805940"/>
          </a:xfrm>
          <a:prstGeom prst="rect">
            <a:avLst/>
          </a:prstGeom>
        </p:spPr>
      </p:pic>
      <p:pic>
        <p:nvPicPr>
          <p:cNvPr id="10242" name="Picture 2" descr="Revolutionizing Meetings: Meeting Room Solutions for Modern Conference Rooms  | SourceIT">
            <a:extLst>
              <a:ext uri="{FF2B5EF4-FFF2-40B4-BE49-F238E27FC236}">
                <a16:creationId xmlns:a16="http://schemas.microsoft.com/office/drawing/2014/main" id="{0E183E8E-BB8F-C5D2-0D55-02952B11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479" y="495300"/>
            <a:ext cx="7962265" cy="45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ABEAF3-830C-8E86-7120-03F74592BFAB}"/>
              </a:ext>
            </a:extLst>
          </p:cNvPr>
          <p:cNvSpPr txBox="1">
            <a:spLocks/>
          </p:cNvSpPr>
          <p:nvPr/>
        </p:nvSpPr>
        <p:spPr>
          <a:xfrm>
            <a:off x="4190312" y="5274624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学校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会议室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在哪里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46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FD1B9-C9D4-84B9-E7BF-342C9384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9" y="582930"/>
            <a:ext cx="1916029" cy="1733550"/>
          </a:xfrm>
          <a:prstGeom prst="rect">
            <a:avLst/>
          </a:prstGeom>
        </p:spPr>
      </p:pic>
      <p:pic>
        <p:nvPicPr>
          <p:cNvPr id="11266" name="Picture 2" descr="Local-SEO | The Social Media Monthly">
            <a:extLst>
              <a:ext uri="{FF2B5EF4-FFF2-40B4-BE49-F238E27FC236}">
                <a16:creationId xmlns:a16="http://schemas.microsoft.com/office/drawing/2014/main" id="{A1CD9611-D5A9-8556-58E3-018E941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880" y="2219049"/>
            <a:ext cx="4236719" cy="23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4A9C1B-E5FA-C018-86D4-689D41C0CF22}"/>
              </a:ext>
            </a:extLst>
          </p:cNvPr>
          <p:cNvSpPr txBox="1">
            <a:spLocks/>
          </p:cNvSpPr>
          <p:nvPr/>
        </p:nvSpPr>
        <p:spPr>
          <a:xfrm>
            <a:off x="1855469" y="4949507"/>
            <a:ext cx="116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La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Jallo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当地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有什么好餐厅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1268" name="Picture 4" descr="The Best La Jolla Restaurants &amp; Foodie Guide | May 2024">
            <a:extLst>
              <a:ext uri="{FF2B5EF4-FFF2-40B4-BE49-F238E27FC236}">
                <a16:creationId xmlns:a16="http://schemas.microsoft.com/office/drawing/2014/main" id="{7E12F125-983E-3714-3014-0EC6C1B1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20" y="1900714"/>
            <a:ext cx="60943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B6E0B-0F34-500A-8428-99471B54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" y="208012"/>
            <a:ext cx="2418081" cy="19408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4CB0D5-BA06-60E2-C1C5-DC051B996561}"/>
              </a:ext>
            </a:extLst>
          </p:cNvPr>
          <p:cNvSpPr txBox="1">
            <a:spLocks/>
          </p:cNvSpPr>
          <p:nvPr/>
        </p:nvSpPr>
        <p:spPr>
          <a:xfrm>
            <a:off x="3962400" y="632777"/>
            <a:ext cx="7604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Taylor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Swift是一个</a:t>
            </a:r>
            <a:r>
              <a:rPr lang="en-US" dirty="0" err="1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著名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的歌手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2294" name="Picture 6" descr="Taylor Swift Scores The Second-Largest Chart Debut Ever With 'The Tortured  Poets Department'">
            <a:extLst>
              <a:ext uri="{FF2B5EF4-FFF2-40B4-BE49-F238E27FC236}">
                <a16:creationId xmlns:a16="http://schemas.microsoft.com/office/drawing/2014/main" id="{F79A2860-780A-8208-EBF3-481FFC12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913" y="1958340"/>
            <a:ext cx="6791008" cy="45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EOPLE Taylor Swift: The Editors of PEOPLE: 9781547863778: Amazon.com: Books">
            <a:extLst>
              <a:ext uri="{FF2B5EF4-FFF2-40B4-BE49-F238E27FC236}">
                <a16:creationId xmlns:a16="http://schemas.microsoft.com/office/drawing/2014/main" id="{7F537483-CC41-87AA-5F80-98E803F8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990" y="2727960"/>
            <a:ext cx="24257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4"/>
          <p:cNvSpPr/>
          <p:nvPr/>
        </p:nvSpPr>
        <p:spPr>
          <a:xfrm>
            <a:off x="139700" y="266700"/>
            <a:ext cx="11925299" cy="630464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44"/>
          <p:cNvGrpSpPr/>
          <p:nvPr/>
        </p:nvGrpSpPr>
        <p:grpSpPr>
          <a:xfrm>
            <a:off x="291980" y="389161"/>
            <a:ext cx="11685451" cy="6066973"/>
            <a:chOff x="371377" y="395514"/>
            <a:chExt cx="11406966" cy="6066973"/>
          </a:xfrm>
        </p:grpSpPr>
        <p:grpSp>
          <p:nvGrpSpPr>
            <p:cNvPr id="159" name="Google Shape;159;p44"/>
            <p:cNvGrpSpPr/>
            <p:nvPr/>
          </p:nvGrpSpPr>
          <p:grpSpPr>
            <a:xfrm>
              <a:off x="6095996" y="395514"/>
              <a:ext cx="5682347" cy="6066972"/>
              <a:chOff x="6095996" y="395514"/>
              <a:chExt cx="5682347" cy="6066972"/>
            </a:xfrm>
          </p:grpSpPr>
          <p:sp>
            <p:nvSpPr>
              <p:cNvPr id="160" name="Google Shape;160;p44"/>
              <p:cNvSpPr/>
              <p:nvPr/>
            </p:nvSpPr>
            <p:spPr>
              <a:xfrm>
                <a:off x="6808465" y="395514"/>
                <a:ext cx="4969878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4"/>
              <p:cNvSpPr/>
              <p:nvPr/>
            </p:nvSpPr>
            <p:spPr>
              <a:xfrm>
                <a:off x="6808464" y="395514"/>
                <a:ext cx="4875535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4"/>
              <p:cNvSpPr/>
              <p:nvPr/>
            </p:nvSpPr>
            <p:spPr>
              <a:xfrm>
                <a:off x="6095996" y="395514"/>
                <a:ext cx="5471891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44"/>
            <p:cNvGrpSpPr/>
            <p:nvPr/>
          </p:nvGrpSpPr>
          <p:grpSpPr>
            <a:xfrm>
              <a:off x="371377" y="395515"/>
              <a:ext cx="5838923" cy="6066972"/>
              <a:chOff x="6808465" y="395514"/>
              <a:chExt cx="2639226" cy="6066972"/>
            </a:xfrm>
          </p:grpSpPr>
          <p:sp>
            <p:nvSpPr>
              <p:cNvPr id="164" name="Google Shape;164;p44"/>
              <p:cNvSpPr/>
              <p:nvPr/>
            </p:nvSpPr>
            <p:spPr>
              <a:xfrm>
                <a:off x="6808465" y="395514"/>
                <a:ext cx="2587560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4"/>
              <p:cNvSpPr/>
              <p:nvPr/>
            </p:nvSpPr>
            <p:spPr>
              <a:xfrm>
                <a:off x="6863658" y="395514"/>
                <a:ext cx="253236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4"/>
              <p:cNvSpPr/>
              <p:nvPr/>
            </p:nvSpPr>
            <p:spPr>
              <a:xfrm>
                <a:off x="6916144" y="395514"/>
                <a:ext cx="253154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7" name="Google Shape;167;p44"/>
          <p:cNvSpPr/>
          <p:nvPr/>
        </p:nvSpPr>
        <p:spPr>
          <a:xfrm>
            <a:off x="6134706" y="401866"/>
            <a:ext cx="256794" cy="58200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4"/>
          <p:cNvSpPr/>
          <p:nvPr/>
        </p:nvSpPr>
        <p:spPr>
          <a:xfrm>
            <a:off x="534671" y="391926"/>
            <a:ext cx="11227166" cy="759674"/>
          </a:xfrm>
          <a:prstGeom prst="rect">
            <a:avLst/>
          </a:prstGeom>
          <a:solidFill>
            <a:srgbClr val="D2C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44" y="516835"/>
            <a:ext cx="934278" cy="56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4"/>
          <p:cNvSpPr txBox="1"/>
          <p:nvPr/>
        </p:nvSpPr>
        <p:spPr>
          <a:xfrm>
            <a:off x="1580522" y="516835"/>
            <a:ext cx="2693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12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4"/>
          <p:cNvSpPr txBox="1"/>
          <p:nvPr/>
        </p:nvSpPr>
        <p:spPr>
          <a:xfrm>
            <a:off x="3657232" y="389160"/>
            <a:ext cx="107898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 Check: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text and answer the questions in Chinese.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2200" b="0" i="0" u="none" strike="noStrike" cap="none">
                <a:solidFill>
                  <a:srgbClr val="265E26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rgbClr val="265E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4"/>
          <p:cNvSpPr txBox="1"/>
          <p:nvPr/>
        </p:nvSpPr>
        <p:spPr>
          <a:xfrm>
            <a:off x="1316931" y="1660442"/>
            <a:ext cx="106605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venir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often does Chinese Club hold Cultural Week?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venir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date and time is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Week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venir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US" sz="2800"/>
              <a:t>is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Week held?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activities are there in Cultural Week?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Whom will the students practice Calligraphy and Chinese painting with during Cultural Week?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6"/>
          <p:cNvSpPr/>
          <p:nvPr/>
        </p:nvSpPr>
        <p:spPr>
          <a:xfrm>
            <a:off x="139700" y="266700"/>
            <a:ext cx="11925299" cy="630464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6"/>
          <p:cNvGrpSpPr/>
          <p:nvPr/>
        </p:nvGrpSpPr>
        <p:grpSpPr>
          <a:xfrm>
            <a:off x="291980" y="389161"/>
            <a:ext cx="11685451" cy="6066973"/>
            <a:chOff x="371377" y="395514"/>
            <a:chExt cx="11406966" cy="6066973"/>
          </a:xfrm>
        </p:grpSpPr>
        <p:grpSp>
          <p:nvGrpSpPr>
            <p:cNvPr id="180" name="Google Shape;180;p46"/>
            <p:cNvGrpSpPr/>
            <p:nvPr/>
          </p:nvGrpSpPr>
          <p:grpSpPr>
            <a:xfrm>
              <a:off x="6095996" y="395514"/>
              <a:ext cx="5682347" cy="6066972"/>
              <a:chOff x="6095996" y="395514"/>
              <a:chExt cx="5682347" cy="6066972"/>
            </a:xfrm>
          </p:grpSpPr>
          <p:sp>
            <p:nvSpPr>
              <p:cNvPr id="181" name="Google Shape;181;p46"/>
              <p:cNvSpPr/>
              <p:nvPr/>
            </p:nvSpPr>
            <p:spPr>
              <a:xfrm>
                <a:off x="6808465" y="395514"/>
                <a:ext cx="4969878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6"/>
              <p:cNvSpPr/>
              <p:nvPr/>
            </p:nvSpPr>
            <p:spPr>
              <a:xfrm>
                <a:off x="6808464" y="395514"/>
                <a:ext cx="4875535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6"/>
              <p:cNvSpPr/>
              <p:nvPr/>
            </p:nvSpPr>
            <p:spPr>
              <a:xfrm>
                <a:off x="6095996" y="395514"/>
                <a:ext cx="5471891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46"/>
            <p:cNvGrpSpPr/>
            <p:nvPr/>
          </p:nvGrpSpPr>
          <p:grpSpPr>
            <a:xfrm>
              <a:off x="371377" y="395515"/>
              <a:ext cx="5838923" cy="6066972"/>
              <a:chOff x="6808465" y="395514"/>
              <a:chExt cx="2639226" cy="6066972"/>
            </a:xfrm>
          </p:grpSpPr>
          <p:sp>
            <p:nvSpPr>
              <p:cNvPr id="185" name="Google Shape;185;p46"/>
              <p:cNvSpPr/>
              <p:nvPr/>
            </p:nvSpPr>
            <p:spPr>
              <a:xfrm>
                <a:off x="6808465" y="395514"/>
                <a:ext cx="2587560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6"/>
              <p:cNvSpPr/>
              <p:nvPr/>
            </p:nvSpPr>
            <p:spPr>
              <a:xfrm>
                <a:off x="6863658" y="395514"/>
                <a:ext cx="253236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6"/>
              <p:cNvSpPr/>
              <p:nvPr/>
            </p:nvSpPr>
            <p:spPr>
              <a:xfrm>
                <a:off x="6916144" y="395514"/>
                <a:ext cx="2531547" cy="60669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8" name="Google Shape;188;p46"/>
          <p:cNvSpPr/>
          <p:nvPr/>
        </p:nvSpPr>
        <p:spPr>
          <a:xfrm>
            <a:off x="6134706" y="401866"/>
            <a:ext cx="256794" cy="58200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6"/>
          <p:cNvSpPr/>
          <p:nvPr/>
        </p:nvSpPr>
        <p:spPr>
          <a:xfrm>
            <a:off x="534671" y="389160"/>
            <a:ext cx="11227166" cy="762440"/>
          </a:xfrm>
          <a:prstGeom prst="rect">
            <a:avLst/>
          </a:prstGeom>
          <a:solidFill>
            <a:srgbClr val="D2C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44" y="516835"/>
            <a:ext cx="934278" cy="566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6"/>
          <p:cNvSpPr txBox="1"/>
          <p:nvPr/>
        </p:nvSpPr>
        <p:spPr>
          <a:xfrm>
            <a:off x="1580522" y="516835"/>
            <a:ext cx="2693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12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6"/>
          <p:cNvSpPr txBox="1"/>
          <p:nvPr/>
        </p:nvSpPr>
        <p:spPr>
          <a:xfrm>
            <a:off x="3552291" y="510159"/>
            <a:ext cx="10789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 Check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6"/>
          <p:cNvSpPr txBox="1"/>
          <p:nvPr/>
        </p:nvSpPr>
        <p:spPr>
          <a:xfrm>
            <a:off x="1372791" y="1621934"/>
            <a:ext cx="106605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often does Chinese Club hold Cultural Week?</a:t>
            </a:r>
            <a:endParaRPr dirty="0"/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KaiTi"/>
                <a:ea typeface="KaiTi"/>
                <a:cs typeface="KaiTi"/>
                <a:sym typeface="KaiTi"/>
              </a:rPr>
              <a:t>-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一年一度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2.What date and time 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Week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KaiTi"/>
                <a:ea typeface="KaiTi"/>
                <a:cs typeface="KaiTi"/>
                <a:sym typeface="KaiTi"/>
              </a:rPr>
              <a:t>-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2月20日下午2-4点。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3.Where </a:t>
            </a:r>
            <a:r>
              <a:rPr lang="en-US" sz="2400" dirty="0"/>
              <a:t>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Week held?</a:t>
            </a:r>
            <a:endParaRPr dirty="0"/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KaiTi"/>
                <a:ea typeface="KaiTi"/>
                <a:cs typeface="KaiTi"/>
                <a:sym typeface="KaiTi"/>
              </a:rPr>
              <a:t>-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学校北楼会议室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4.What activities are there in Cultural Week?</a:t>
            </a:r>
            <a:endParaRPr dirty="0"/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KaiTi"/>
                <a:ea typeface="KaiTi"/>
                <a:cs typeface="KaiTi"/>
                <a:sym typeface="KaiTi"/>
              </a:rPr>
              <a:t>-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茶艺表演、书法</a:t>
            </a:r>
            <a:r>
              <a:rPr lang="zh-CN" alt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国画、中国糖果和点心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5.Whom will the students practice Calligraphy and Chinese painting with during Cultural Week?</a:t>
            </a:r>
            <a:endParaRPr dirty="0"/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当地著名的艺术家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C48-10EA-E01C-8546-22430EF0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" y="190243"/>
            <a:ext cx="2324795" cy="1811178"/>
          </a:xfrm>
          <a:prstGeom prst="rect">
            <a:avLst/>
          </a:prstGeom>
        </p:spPr>
      </p:pic>
      <p:pic>
        <p:nvPicPr>
          <p:cNvPr id="11266" name="Picture 2" descr="红茶种类你都知道有哪些吗？知道5种以上算你厉害- 知乎">
            <a:extLst>
              <a:ext uri="{FF2B5EF4-FFF2-40B4-BE49-F238E27FC236}">
                <a16:creationId xmlns:a16="http://schemas.microsoft.com/office/drawing/2014/main" id="{5320E72B-DD91-644C-669E-5FE0D08C8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53" y="2749968"/>
            <a:ext cx="3377491" cy="21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绿茶功效和作用及禁忌和副作用_手机搜狐网">
            <a:extLst>
              <a:ext uri="{FF2B5EF4-FFF2-40B4-BE49-F238E27FC236}">
                <a16:creationId xmlns:a16="http://schemas.microsoft.com/office/drawing/2014/main" id="{AE2A4437-DFD6-65CE-44C3-E2D4A793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160" y="2875004"/>
            <a:ext cx="3267074" cy="21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三得利 无糖乌龙茶 500ml">
            <a:extLst>
              <a:ext uri="{FF2B5EF4-FFF2-40B4-BE49-F238E27FC236}">
                <a16:creationId xmlns:a16="http://schemas.microsoft.com/office/drawing/2014/main" id="{322F0762-58E0-5027-7D07-EDBAFC01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850" y="1554934"/>
            <a:ext cx="4046579" cy="4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86A74-06D2-108E-8E9C-5BA3AB656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654" y="289759"/>
            <a:ext cx="2324794" cy="1711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F8920-89DF-321D-87A2-D81BAB906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50" y="5153064"/>
            <a:ext cx="1766888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2EC8A-6F98-12A0-6929-4F6FD06E49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4965" y="5433616"/>
            <a:ext cx="2274420" cy="1424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F02F4-8119-5D8B-83CD-3B5940AAF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855" y="5119306"/>
            <a:ext cx="1295260" cy="14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C48-10EA-E01C-8546-22430EF0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" y="190243"/>
            <a:ext cx="2324795" cy="1811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3984E-FEAF-65DE-5946-659D9FF7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87" y="4943852"/>
            <a:ext cx="1679126" cy="1978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4BD23-B56A-8BAF-DCDE-D0349A24A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0" y="4510086"/>
            <a:ext cx="2110509" cy="2176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96D45-6A83-3B19-4F97-9B2A0DC099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571" y="2074067"/>
            <a:ext cx="2762554" cy="2762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C7743-4B23-0550-6ECC-5F5CF4F64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75" y="2235994"/>
            <a:ext cx="4241799" cy="238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3DACA-5697-AD0C-0559-F831E0043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011" y="210549"/>
            <a:ext cx="2934080" cy="17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7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C48-10EA-E01C-8546-22430EF0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" y="190243"/>
            <a:ext cx="2324795" cy="1811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AF8A4-31F1-53C1-29BC-A1F76F64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74" y="4828005"/>
            <a:ext cx="2114898" cy="1663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EB365-EE10-84A8-CA73-C2874F51C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37" y="4828005"/>
            <a:ext cx="1720116" cy="1663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B2CCB-19F6-E059-8148-136AAB34FF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74" y="2164525"/>
            <a:ext cx="3726638" cy="2822902"/>
          </a:xfrm>
          <a:prstGeom prst="rect">
            <a:avLst/>
          </a:prstGeom>
        </p:spPr>
      </p:pic>
      <p:pic>
        <p:nvPicPr>
          <p:cNvPr id="13314" name="Picture 2" descr="25 PCS Exotic Asian Snack Box Ramen Candy Drinks Japanese Snacks Chinese  Snacks Gift Box Ramune - Etsy">
            <a:extLst>
              <a:ext uri="{FF2B5EF4-FFF2-40B4-BE49-F238E27FC236}">
                <a16:creationId xmlns:a16="http://schemas.microsoft.com/office/drawing/2014/main" id="{21B6BE5B-555A-BA95-C0C2-A6A0F9D0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04" y="117794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A756D4-1CC6-8A7A-3157-CF652495D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286" y="430424"/>
            <a:ext cx="3303714" cy="15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F4F4-34E8-D692-7053-11FBE30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>
                <a:latin typeface="Kaiti TC" panose="02010600040101010101" pitchFamily="2" charset="-120"/>
                <a:ea typeface="Kaiti TC" panose="02010600040101010101" pitchFamily="2" charset="-120"/>
              </a:rPr>
              <a:t>1999</a:t>
            </a:r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2D7D3-DDDC-CF9F-5B2A-4AB75D0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1690688"/>
            <a:ext cx="1533525" cy="1683870"/>
          </a:xfrm>
          <a:prstGeom prst="rect">
            <a:avLst/>
          </a:prstGeom>
        </p:spPr>
      </p:pic>
      <p:pic>
        <p:nvPicPr>
          <p:cNvPr id="2050" name="Picture 2" descr="Why study English? — I N I C I O">
            <a:extLst>
              <a:ext uri="{FF2B5EF4-FFF2-40B4-BE49-F238E27FC236}">
                <a16:creationId xmlns:a16="http://schemas.microsoft.com/office/drawing/2014/main" id="{BC105F4B-5226-78C6-B411-D971A619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38" y="1690688"/>
            <a:ext cx="3724649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 arrow - Free arrows icons">
            <a:extLst>
              <a:ext uri="{FF2B5EF4-FFF2-40B4-BE49-F238E27FC236}">
                <a16:creationId xmlns:a16="http://schemas.microsoft.com/office/drawing/2014/main" id="{137DA61C-9C98-EE4D-FA38-96F00B8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751" y="1939925"/>
            <a:ext cx="235426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s and Motto-Hunan Normal University">
            <a:extLst>
              <a:ext uri="{FF2B5EF4-FFF2-40B4-BE49-F238E27FC236}">
                <a16:creationId xmlns:a16="http://schemas.microsoft.com/office/drawing/2014/main" id="{E9D7752F-1485-825A-E43B-10EF92DD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638" y="4597400"/>
            <a:ext cx="50546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6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nan First Normal University - Picture of Hunan First Normal University,  Changsha - Tripadvisor">
            <a:extLst>
              <a:ext uri="{FF2B5EF4-FFF2-40B4-BE49-F238E27FC236}">
                <a16:creationId xmlns:a16="http://schemas.microsoft.com/office/drawing/2014/main" id="{AB41DC9C-E60C-F700-4E01-CB4A5312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44" y="1748732"/>
            <a:ext cx="5698439" cy="40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nan province, China">
            <a:extLst>
              <a:ext uri="{FF2B5EF4-FFF2-40B4-BE49-F238E27FC236}">
                <a16:creationId xmlns:a16="http://schemas.microsoft.com/office/drawing/2014/main" id="{99F340FE-D274-6671-D328-B26552DE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256" y="1941960"/>
            <a:ext cx="4677404" cy="38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AD6F7-1F19-A70F-FA55-EF35758F3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98" y="0"/>
            <a:ext cx="3509767" cy="17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F4F4-34E8-D692-7053-11FBE30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2008年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2D7D3-DDDC-CF9F-5B2A-4AB75D01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69" y="2275121"/>
            <a:ext cx="1533525" cy="1683870"/>
          </a:xfrm>
          <a:prstGeom prst="rect">
            <a:avLst/>
          </a:prstGeom>
        </p:spPr>
      </p:pic>
      <p:pic>
        <p:nvPicPr>
          <p:cNvPr id="2050" name="Picture 2" descr="Why study English? — I N I C I O">
            <a:extLst>
              <a:ext uri="{FF2B5EF4-FFF2-40B4-BE49-F238E27FC236}">
                <a16:creationId xmlns:a16="http://schemas.microsoft.com/office/drawing/2014/main" id="{BC105F4B-5226-78C6-B411-D971A619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71" y="1828800"/>
            <a:ext cx="3724649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 arrow - Free arrows icons">
            <a:extLst>
              <a:ext uri="{FF2B5EF4-FFF2-40B4-BE49-F238E27FC236}">
                <a16:creationId xmlns:a16="http://schemas.microsoft.com/office/drawing/2014/main" id="{137DA61C-9C98-EE4D-FA38-96F00B8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69306"/>
            <a:ext cx="235426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orida State University">
            <a:extLst>
              <a:ext uri="{FF2B5EF4-FFF2-40B4-BE49-F238E27FC236}">
                <a16:creationId xmlns:a16="http://schemas.microsoft.com/office/drawing/2014/main" id="{76497A03-F525-2E9F-A1D9-DCE29E3A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862" y="18176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1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n Campus - Florida State University -">
            <a:extLst>
              <a:ext uri="{FF2B5EF4-FFF2-40B4-BE49-F238E27FC236}">
                <a16:creationId xmlns:a16="http://schemas.microsoft.com/office/drawing/2014/main" id="{8A59FD19-F8DD-CB57-F773-C0E3916B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977515"/>
            <a:ext cx="5467350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CE45F-547C-A0D5-69E7-60D05FFD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5" y="306070"/>
            <a:ext cx="5738055" cy="2009775"/>
          </a:xfrm>
          <a:prstGeom prst="rect">
            <a:avLst/>
          </a:prstGeom>
        </p:spPr>
      </p:pic>
      <p:pic>
        <p:nvPicPr>
          <p:cNvPr id="5124" name="Picture 4" descr="Know The Foe: Florida State bio - Vanquish The Foe">
            <a:extLst>
              <a:ext uri="{FF2B5EF4-FFF2-40B4-BE49-F238E27FC236}">
                <a16:creationId xmlns:a16="http://schemas.microsoft.com/office/drawing/2014/main" id="{B656246A-AC19-BC49-10D3-F851B5EE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850" y="1980483"/>
            <a:ext cx="5016500" cy="41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5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301</Words>
  <Application>Microsoft Macintosh PowerPoint</Application>
  <PresentationFormat>Widescreen</PresentationFormat>
  <Paragraphs>57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KaiTi</vt:lpstr>
      <vt:lpstr>Kaiti TC</vt:lpstr>
      <vt:lpstr>Arial</vt:lpstr>
      <vt:lpstr>Avenir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1999年：</vt:lpstr>
      <vt:lpstr>PowerPoint Presentation</vt:lpstr>
      <vt:lpstr>2008年：</vt:lpstr>
      <vt:lpstr>PowerPoint Presentation</vt:lpstr>
      <vt:lpstr>2009年：</vt:lpstr>
      <vt:lpstr>PowerPoint Presentation</vt:lpstr>
      <vt:lpstr>2016年：</vt:lpstr>
      <vt:lpstr>2024年：</vt:lpstr>
      <vt:lpstr>PowerPoint Presentation</vt:lpstr>
      <vt:lpstr>为了+ V. + Purpose, Subj. ⋯ </vt:lpstr>
      <vt:lpstr>为了+ V. + Purpose, Subj. ⋯ </vt:lpstr>
      <vt:lpstr>为了+ V. + Purpose, Subj. ⋯ </vt:lpstr>
      <vt:lpstr>为了+ V. + Purpose, Subj. 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2024-05-01T14:13:51Z</dcterms:created>
  <dcterms:modified xsi:type="dcterms:W3CDTF">2024-05-03T18:10:57Z</dcterms:modified>
</cp:coreProperties>
</file>