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4.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5.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6.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7.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8.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9.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0.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sldIdLst>
    <p:sldId id="291" r:id="rId2"/>
    <p:sldId id="258" r:id="rId3"/>
    <p:sldId id="303" r:id="rId4"/>
    <p:sldId id="302" r:id="rId5"/>
    <p:sldId id="260" r:id="rId6"/>
    <p:sldId id="261" r:id="rId7"/>
    <p:sldId id="262" r:id="rId8"/>
    <p:sldId id="263" r:id="rId9"/>
    <p:sldId id="264" r:id="rId10"/>
    <p:sldId id="267" r:id="rId11"/>
    <p:sldId id="304" r:id="rId12"/>
    <p:sldId id="269" r:id="rId13"/>
    <p:sldId id="270" r:id="rId14"/>
    <p:sldId id="271" r:id="rId15"/>
    <p:sldId id="272" r:id="rId16"/>
    <p:sldId id="273" r:id="rId17"/>
    <p:sldId id="274" r:id="rId18"/>
    <p:sldId id="305" r:id="rId19"/>
    <p:sldId id="280" r:id="rId20"/>
    <p:sldId id="281" r:id="rId21"/>
    <p:sldId id="282" r:id="rId22"/>
    <p:sldId id="283" r:id="rId23"/>
    <p:sldId id="306" r:id="rId24"/>
    <p:sldId id="285" r:id="rId25"/>
    <p:sldId id="286" r:id="rId26"/>
    <p:sldId id="307"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2C2B"/>
    <a:srgbClr val="5AA336"/>
    <a:srgbClr val="3D7713"/>
    <a:srgbClr val="346622"/>
    <a:srgbClr val="3898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25" autoAdjust="0"/>
    <p:restoredTop sz="94660"/>
  </p:normalViewPr>
  <p:slideViewPr>
    <p:cSldViewPr snapToGrid="0">
      <p:cViewPr varScale="1">
        <p:scale>
          <a:sx n="104" d="100"/>
          <a:sy n="104" d="100"/>
        </p:scale>
        <p:origin x="132" y="19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59E67C-2624-4A51-B5F6-51045FE67D56}" type="datetimeFigureOut">
              <a:rPr lang="zh-CN" altLang="en-US" smtClean="0"/>
              <a:t>2020/6/23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F2462-1E33-42D8-AA33-E61E00660DB4}" type="slidenum">
              <a:rPr lang="zh-CN" altLang="en-US" smtClean="0"/>
              <a:t>‹#›</a:t>
            </a:fld>
            <a:endParaRPr lang="zh-CN" altLang="en-US"/>
          </a:p>
        </p:txBody>
      </p:sp>
    </p:spTree>
    <p:extLst>
      <p:ext uri="{BB962C8B-B14F-4D97-AF65-F5344CB8AC3E}">
        <p14:creationId xmlns:p14="http://schemas.microsoft.com/office/powerpoint/2010/main" val="1280532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CF2462-1E33-42D8-AA33-E61E00660DB4}" type="slidenum">
              <a:rPr lang="zh-CN" altLang="en-US" smtClean="0"/>
              <a:t>1</a:t>
            </a:fld>
            <a:endParaRPr lang="zh-CN" altLang="en-US"/>
          </a:p>
        </p:txBody>
      </p:sp>
    </p:spTree>
    <p:extLst>
      <p:ext uri="{BB962C8B-B14F-4D97-AF65-F5344CB8AC3E}">
        <p14:creationId xmlns:p14="http://schemas.microsoft.com/office/powerpoint/2010/main" val="1164591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F2462-1E33-42D8-AA33-E61E00660DB4}" type="slidenum">
              <a:rPr lang="zh-CN" altLang="en-US" smtClean="0"/>
              <a:t>10</a:t>
            </a:fld>
            <a:endParaRPr lang="zh-CN" altLang="en-US"/>
          </a:p>
        </p:txBody>
      </p:sp>
    </p:spTree>
    <p:extLst>
      <p:ext uri="{BB962C8B-B14F-4D97-AF65-F5344CB8AC3E}">
        <p14:creationId xmlns:p14="http://schemas.microsoft.com/office/powerpoint/2010/main" val="51529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657E33-E4C4-4A9F-A193-F6347D13D0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538133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F2462-1E33-42D8-AA33-E61E00660DB4}" type="slidenum">
              <a:rPr lang="zh-CN" altLang="en-US" smtClean="0"/>
              <a:t>12</a:t>
            </a:fld>
            <a:endParaRPr lang="zh-CN" altLang="en-US"/>
          </a:p>
        </p:txBody>
      </p:sp>
    </p:spTree>
    <p:extLst>
      <p:ext uri="{BB962C8B-B14F-4D97-AF65-F5344CB8AC3E}">
        <p14:creationId xmlns:p14="http://schemas.microsoft.com/office/powerpoint/2010/main" val="3572059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6B4096-5A39-437C-80E0-65337154373C}" type="slidenum">
              <a:rPr lang="zh-CN" altLang="en-US" smtClean="0"/>
              <a:t>13</a:t>
            </a:fld>
            <a:endParaRPr lang="zh-CN" altLang="en-US"/>
          </a:p>
        </p:txBody>
      </p:sp>
    </p:spTree>
    <p:extLst>
      <p:ext uri="{BB962C8B-B14F-4D97-AF65-F5344CB8AC3E}">
        <p14:creationId xmlns:p14="http://schemas.microsoft.com/office/powerpoint/2010/main" val="2172615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F2462-1E33-42D8-AA33-E61E00660DB4}" type="slidenum">
              <a:rPr lang="zh-CN" altLang="en-US" smtClean="0"/>
              <a:t>14</a:t>
            </a:fld>
            <a:endParaRPr lang="zh-CN" altLang="en-US"/>
          </a:p>
        </p:txBody>
      </p:sp>
    </p:spTree>
    <p:extLst>
      <p:ext uri="{BB962C8B-B14F-4D97-AF65-F5344CB8AC3E}">
        <p14:creationId xmlns:p14="http://schemas.microsoft.com/office/powerpoint/2010/main" val="2744946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6B4096-5A39-437C-80E0-65337154373C}" type="slidenum">
              <a:rPr lang="zh-CN" altLang="en-US" smtClean="0"/>
              <a:t>15</a:t>
            </a:fld>
            <a:endParaRPr lang="zh-CN" altLang="en-US"/>
          </a:p>
        </p:txBody>
      </p:sp>
    </p:spTree>
    <p:extLst>
      <p:ext uri="{BB962C8B-B14F-4D97-AF65-F5344CB8AC3E}">
        <p14:creationId xmlns:p14="http://schemas.microsoft.com/office/powerpoint/2010/main" val="2290010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6B4096-5A39-437C-80E0-65337154373C}"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229693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6B4096-5A39-437C-80E0-65337154373C}" type="slidenum">
              <a:rPr lang="zh-CN" altLang="en-US" smtClean="0"/>
              <a:t>17</a:t>
            </a:fld>
            <a:endParaRPr lang="zh-CN" altLang="en-US"/>
          </a:p>
        </p:txBody>
      </p:sp>
    </p:spTree>
    <p:extLst>
      <p:ext uri="{BB962C8B-B14F-4D97-AF65-F5344CB8AC3E}">
        <p14:creationId xmlns:p14="http://schemas.microsoft.com/office/powerpoint/2010/main" val="1006053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657E33-E4C4-4A9F-A193-F6347D13D0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638034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F2462-1E33-42D8-AA33-E61E00660DB4}" type="slidenum">
              <a:rPr lang="zh-CN" altLang="en-US" smtClean="0"/>
              <a:t>19</a:t>
            </a:fld>
            <a:endParaRPr lang="zh-CN" altLang="en-US"/>
          </a:p>
        </p:txBody>
      </p:sp>
    </p:spTree>
    <p:extLst>
      <p:ext uri="{BB962C8B-B14F-4D97-AF65-F5344CB8AC3E}">
        <p14:creationId xmlns:p14="http://schemas.microsoft.com/office/powerpoint/2010/main" val="3852467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F2462-1E33-42D8-AA33-E61E00660DB4}" type="slidenum">
              <a:rPr lang="zh-CN" altLang="en-US" smtClean="0"/>
              <a:t>2</a:t>
            </a:fld>
            <a:endParaRPr lang="zh-CN" altLang="en-US"/>
          </a:p>
        </p:txBody>
      </p:sp>
    </p:spTree>
    <p:extLst>
      <p:ext uri="{BB962C8B-B14F-4D97-AF65-F5344CB8AC3E}">
        <p14:creationId xmlns:p14="http://schemas.microsoft.com/office/powerpoint/2010/main" val="2546723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F2462-1E33-42D8-AA33-E61E00660DB4}" type="slidenum">
              <a:rPr lang="zh-CN" altLang="en-US" smtClean="0"/>
              <a:t>20</a:t>
            </a:fld>
            <a:endParaRPr lang="zh-CN" altLang="en-US"/>
          </a:p>
        </p:txBody>
      </p:sp>
    </p:spTree>
    <p:extLst>
      <p:ext uri="{BB962C8B-B14F-4D97-AF65-F5344CB8AC3E}">
        <p14:creationId xmlns:p14="http://schemas.microsoft.com/office/powerpoint/2010/main" val="280719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F2462-1E33-42D8-AA33-E61E00660DB4}" type="slidenum">
              <a:rPr lang="zh-CN" altLang="en-US" smtClean="0"/>
              <a:t>21</a:t>
            </a:fld>
            <a:endParaRPr lang="zh-CN" altLang="en-US"/>
          </a:p>
        </p:txBody>
      </p:sp>
    </p:spTree>
    <p:extLst>
      <p:ext uri="{BB962C8B-B14F-4D97-AF65-F5344CB8AC3E}">
        <p14:creationId xmlns:p14="http://schemas.microsoft.com/office/powerpoint/2010/main" val="915384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F2462-1E33-42D8-AA33-E61E00660DB4}" type="slidenum">
              <a:rPr lang="zh-CN" altLang="en-US" smtClean="0"/>
              <a:t>22</a:t>
            </a:fld>
            <a:endParaRPr lang="zh-CN" altLang="en-US"/>
          </a:p>
        </p:txBody>
      </p:sp>
    </p:spTree>
    <p:extLst>
      <p:ext uri="{BB962C8B-B14F-4D97-AF65-F5344CB8AC3E}">
        <p14:creationId xmlns:p14="http://schemas.microsoft.com/office/powerpoint/2010/main" val="811582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657E33-E4C4-4A9F-A193-F6347D13D0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165860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F2462-1E33-42D8-AA33-E61E00660DB4}" type="slidenum">
              <a:rPr lang="zh-CN" altLang="en-US" smtClean="0"/>
              <a:t>24</a:t>
            </a:fld>
            <a:endParaRPr lang="zh-CN" altLang="en-US"/>
          </a:p>
        </p:txBody>
      </p:sp>
    </p:spTree>
    <p:extLst>
      <p:ext uri="{BB962C8B-B14F-4D97-AF65-F5344CB8AC3E}">
        <p14:creationId xmlns:p14="http://schemas.microsoft.com/office/powerpoint/2010/main" val="2033493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F2462-1E33-42D8-AA33-E61E00660DB4}" type="slidenum">
              <a:rPr lang="zh-CN" altLang="en-US" smtClean="0"/>
              <a:t>25</a:t>
            </a:fld>
            <a:endParaRPr lang="zh-CN" altLang="en-US"/>
          </a:p>
        </p:txBody>
      </p:sp>
    </p:spTree>
    <p:extLst>
      <p:ext uri="{BB962C8B-B14F-4D97-AF65-F5344CB8AC3E}">
        <p14:creationId xmlns:p14="http://schemas.microsoft.com/office/powerpoint/2010/main" val="1669522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CF2462-1E33-42D8-AA33-E61E00660DB4}" type="slidenum">
              <a:rPr lang="zh-CN" altLang="en-US" smtClean="0"/>
              <a:t>26</a:t>
            </a:fld>
            <a:endParaRPr lang="zh-CN" altLang="en-US"/>
          </a:p>
        </p:txBody>
      </p:sp>
    </p:spTree>
    <p:extLst>
      <p:ext uri="{BB962C8B-B14F-4D97-AF65-F5344CB8AC3E}">
        <p14:creationId xmlns:p14="http://schemas.microsoft.com/office/powerpoint/2010/main" val="1785186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9A8716-19F8-49CF-AA61-D2457E53DA76}" type="slidenum">
              <a:rPr lang="zh-CN" altLang="en-US" smtClean="0"/>
              <a:t>3</a:t>
            </a:fld>
            <a:endParaRPr lang="zh-CN" altLang="en-US"/>
          </a:p>
        </p:txBody>
      </p:sp>
    </p:spTree>
    <p:extLst>
      <p:ext uri="{BB962C8B-B14F-4D97-AF65-F5344CB8AC3E}">
        <p14:creationId xmlns:p14="http://schemas.microsoft.com/office/powerpoint/2010/main" val="3860162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657E33-E4C4-4A9F-A193-F6347D13D0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631369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F2462-1E33-42D8-AA33-E61E00660DB4}" type="slidenum">
              <a:rPr lang="zh-CN" altLang="en-US" smtClean="0"/>
              <a:t>5</a:t>
            </a:fld>
            <a:endParaRPr lang="zh-CN" altLang="en-US"/>
          </a:p>
        </p:txBody>
      </p:sp>
    </p:spTree>
    <p:extLst>
      <p:ext uri="{BB962C8B-B14F-4D97-AF65-F5344CB8AC3E}">
        <p14:creationId xmlns:p14="http://schemas.microsoft.com/office/powerpoint/2010/main" val="2582960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CF2462-1E33-42D8-AA33-E61E00660DB4}" type="slidenum">
              <a:rPr lang="zh-CN" altLang="en-US" smtClean="0"/>
              <a:t>6</a:t>
            </a:fld>
            <a:endParaRPr lang="zh-CN" altLang="en-US"/>
          </a:p>
        </p:txBody>
      </p:sp>
    </p:spTree>
    <p:extLst>
      <p:ext uri="{BB962C8B-B14F-4D97-AF65-F5344CB8AC3E}">
        <p14:creationId xmlns:p14="http://schemas.microsoft.com/office/powerpoint/2010/main" val="27312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6B4096-5A39-437C-80E0-65337154373C}" type="slidenum">
              <a:rPr lang="zh-CN" altLang="en-US" smtClean="0"/>
              <a:t>7</a:t>
            </a:fld>
            <a:endParaRPr lang="zh-CN" altLang="en-US"/>
          </a:p>
        </p:txBody>
      </p:sp>
    </p:spTree>
    <p:extLst>
      <p:ext uri="{BB962C8B-B14F-4D97-AF65-F5344CB8AC3E}">
        <p14:creationId xmlns:p14="http://schemas.microsoft.com/office/powerpoint/2010/main" val="3784710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6B4096-5A39-437C-80E0-65337154373C}" type="slidenum">
              <a:rPr lang="zh-CN" altLang="en-US" smtClean="0"/>
              <a:t>8</a:t>
            </a:fld>
            <a:endParaRPr lang="zh-CN" altLang="en-US"/>
          </a:p>
        </p:txBody>
      </p:sp>
    </p:spTree>
    <p:extLst>
      <p:ext uri="{BB962C8B-B14F-4D97-AF65-F5344CB8AC3E}">
        <p14:creationId xmlns:p14="http://schemas.microsoft.com/office/powerpoint/2010/main" val="2997083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6B4096-5A39-437C-80E0-65337154373C}"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346000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A59FBC-D6C7-431D-9BEE-C39C609C69AE}" type="datetimeFigureOut">
              <a:rPr lang="zh-CN" altLang="en-US" smtClean="0"/>
              <a:t>2020/6/23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DF235FB-99C4-4E4C-A67E-7DF3B843EAA7}" type="slidenum">
              <a:rPr lang="zh-CN" altLang="en-US" smtClean="0"/>
              <a:t>‹#›</a:t>
            </a:fld>
            <a:endParaRPr lang="zh-CN" altLang="en-US"/>
          </a:p>
        </p:txBody>
      </p:sp>
    </p:spTree>
    <p:extLst>
      <p:ext uri="{BB962C8B-B14F-4D97-AF65-F5344CB8AC3E}">
        <p14:creationId xmlns:p14="http://schemas.microsoft.com/office/powerpoint/2010/main" val="445839564"/>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A59FBC-D6C7-431D-9BEE-C39C609C69AE}" type="datetimeFigureOut">
              <a:rPr lang="zh-CN" altLang="en-US" smtClean="0"/>
              <a:t>2020/6/23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DF235FB-99C4-4E4C-A67E-7DF3B843EAA7}" type="slidenum">
              <a:rPr lang="zh-CN" altLang="en-US" smtClean="0"/>
              <a:t>‹#›</a:t>
            </a:fld>
            <a:endParaRPr lang="zh-CN" altLang="en-US"/>
          </a:p>
        </p:txBody>
      </p:sp>
    </p:spTree>
    <p:extLst>
      <p:ext uri="{BB962C8B-B14F-4D97-AF65-F5344CB8AC3E}">
        <p14:creationId xmlns:p14="http://schemas.microsoft.com/office/powerpoint/2010/main" val="4027928597"/>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A59FBC-D6C7-431D-9BEE-C39C609C69AE}" type="datetimeFigureOut">
              <a:rPr lang="zh-CN" altLang="en-US" smtClean="0"/>
              <a:t>2020/6/23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DF235FB-99C4-4E4C-A67E-7DF3B843EAA7}" type="slidenum">
              <a:rPr lang="zh-CN" altLang="en-US" smtClean="0"/>
              <a:t>‹#›</a:t>
            </a:fld>
            <a:endParaRPr lang="zh-CN" altLang="en-US"/>
          </a:p>
        </p:txBody>
      </p:sp>
    </p:spTree>
    <p:extLst>
      <p:ext uri="{BB962C8B-B14F-4D97-AF65-F5344CB8AC3E}">
        <p14:creationId xmlns:p14="http://schemas.microsoft.com/office/powerpoint/2010/main" val="3234880045"/>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3964840"/>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A59FBC-D6C7-431D-9BEE-C39C609C69AE}" type="datetimeFigureOut">
              <a:rPr lang="zh-CN" altLang="en-US" smtClean="0"/>
              <a:t>2020/6/23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DF235FB-99C4-4E4C-A67E-7DF3B843EAA7}" type="slidenum">
              <a:rPr lang="zh-CN" altLang="en-US" smtClean="0"/>
              <a:t>‹#›</a:t>
            </a:fld>
            <a:endParaRPr lang="zh-CN" altLang="en-US"/>
          </a:p>
        </p:txBody>
      </p:sp>
    </p:spTree>
    <p:extLst>
      <p:ext uri="{BB962C8B-B14F-4D97-AF65-F5344CB8AC3E}">
        <p14:creationId xmlns:p14="http://schemas.microsoft.com/office/powerpoint/2010/main" val="3219671330"/>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A59FBC-D6C7-431D-9BEE-C39C609C69AE}" type="datetimeFigureOut">
              <a:rPr lang="zh-CN" altLang="en-US" smtClean="0"/>
              <a:t>2020/6/23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DF235FB-99C4-4E4C-A67E-7DF3B843EAA7}" type="slidenum">
              <a:rPr lang="zh-CN" altLang="en-US" smtClean="0"/>
              <a:t>‹#›</a:t>
            </a:fld>
            <a:endParaRPr lang="zh-CN" altLang="en-US"/>
          </a:p>
        </p:txBody>
      </p:sp>
    </p:spTree>
    <p:extLst>
      <p:ext uri="{BB962C8B-B14F-4D97-AF65-F5344CB8AC3E}">
        <p14:creationId xmlns:p14="http://schemas.microsoft.com/office/powerpoint/2010/main" val="858464498"/>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8A59FBC-D6C7-431D-9BEE-C39C609C69AE}" type="datetimeFigureOut">
              <a:rPr lang="zh-CN" altLang="en-US" smtClean="0"/>
              <a:t>2020/6/23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7DF235FB-99C4-4E4C-A67E-7DF3B843EAA7}" type="slidenum">
              <a:rPr lang="zh-CN" altLang="en-US" smtClean="0"/>
              <a:t>‹#›</a:t>
            </a:fld>
            <a:endParaRPr lang="zh-CN" altLang="en-US"/>
          </a:p>
        </p:txBody>
      </p:sp>
      <p:sp>
        <p:nvSpPr>
          <p:cNvPr id="11" name="矩形 10"/>
          <p:cNvSpPr/>
          <p:nvPr userDrawn="1"/>
        </p:nvSpPr>
        <p:spPr>
          <a:xfrm>
            <a:off x="6924445" y="6424054"/>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566393914"/>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8A59FBC-D6C7-431D-9BEE-C39C609C69AE}" type="datetimeFigureOut">
              <a:rPr lang="zh-CN" altLang="en-US" smtClean="0"/>
              <a:t>2020/6/23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DF235FB-99C4-4E4C-A67E-7DF3B843EAA7}" type="slidenum">
              <a:rPr lang="zh-CN" altLang="en-US" smtClean="0"/>
              <a:t>‹#›</a:t>
            </a:fld>
            <a:endParaRPr lang="zh-CN" altLang="en-US"/>
          </a:p>
        </p:txBody>
      </p:sp>
    </p:spTree>
    <p:extLst>
      <p:ext uri="{BB962C8B-B14F-4D97-AF65-F5344CB8AC3E}">
        <p14:creationId xmlns:p14="http://schemas.microsoft.com/office/powerpoint/2010/main" val="3470960565"/>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8A59FBC-D6C7-431D-9BEE-C39C609C69AE}" type="datetimeFigureOut">
              <a:rPr lang="zh-CN" altLang="en-US" smtClean="0"/>
              <a:t>2020/6/23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DF235FB-99C4-4E4C-A67E-7DF3B843EAA7}" type="slidenum">
              <a:rPr lang="zh-CN" altLang="en-US" smtClean="0"/>
              <a:t>‹#›</a:t>
            </a:fld>
            <a:endParaRPr lang="zh-CN" altLang="en-US"/>
          </a:p>
        </p:txBody>
      </p:sp>
    </p:spTree>
    <p:extLst>
      <p:ext uri="{BB962C8B-B14F-4D97-AF65-F5344CB8AC3E}">
        <p14:creationId xmlns:p14="http://schemas.microsoft.com/office/powerpoint/2010/main" val="608176558"/>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A59FBC-D6C7-431D-9BEE-C39C609C69AE}" type="datetimeFigureOut">
              <a:rPr lang="zh-CN" altLang="en-US" smtClean="0"/>
              <a:t>2020/6/23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DF235FB-99C4-4E4C-A67E-7DF3B843EAA7}" type="slidenum">
              <a:rPr lang="zh-CN" altLang="en-US" smtClean="0"/>
              <a:t>‹#›</a:t>
            </a:fld>
            <a:endParaRPr lang="zh-CN" altLang="en-US"/>
          </a:p>
        </p:txBody>
      </p:sp>
    </p:spTree>
    <p:extLst>
      <p:ext uri="{BB962C8B-B14F-4D97-AF65-F5344CB8AC3E}">
        <p14:creationId xmlns:p14="http://schemas.microsoft.com/office/powerpoint/2010/main" val="3114888916"/>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A59FBC-D6C7-431D-9BEE-C39C609C69AE}" type="datetimeFigureOut">
              <a:rPr lang="zh-CN" altLang="en-US" smtClean="0"/>
              <a:t>2020/6/23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DF235FB-99C4-4E4C-A67E-7DF3B843EAA7}" type="slidenum">
              <a:rPr lang="zh-CN" altLang="en-US" smtClean="0"/>
              <a:t>‹#›</a:t>
            </a:fld>
            <a:endParaRPr lang="zh-CN" altLang="en-US"/>
          </a:p>
        </p:txBody>
      </p:sp>
    </p:spTree>
    <p:extLst>
      <p:ext uri="{BB962C8B-B14F-4D97-AF65-F5344CB8AC3E}">
        <p14:creationId xmlns:p14="http://schemas.microsoft.com/office/powerpoint/2010/main" val="303712283"/>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48461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4.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3.png"/><Relationship Id="rId2" Type="http://schemas.openxmlformats.org/officeDocument/2006/relationships/tags" Target="../tags/tag3.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1.xml"/><Relationship Id="rId10" Type="http://schemas.openxmlformats.org/officeDocument/2006/relationships/tags" Target="../tags/tag11.xml"/><Relationship Id="rId19" Type="http://schemas.openxmlformats.org/officeDocument/2006/relationships/image" Target="../media/image5.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92.xml"/><Relationship Id="rId7"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10" Type="http://schemas.openxmlformats.org/officeDocument/2006/relationships/image" Target="../media/image16.png"/><Relationship Id="rId4" Type="http://schemas.openxmlformats.org/officeDocument/2006/relationships/tags" Target="../tags/tag93.xml"/><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notesSlide" Target="../notesSlides/notesSlide11.xml"/><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notesSlide" Target="../notesSlides/notesSlide18.xml"/><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10" Type="http://schemas.openxmlformats.org/officeDocument/2006/relationships/image" Target="../media/image7.png"/><Relationship Id="rId4" Type="http://schemas.openxmlformats.org/officeDocument/2006/relationships/tags" Target="../tags/tag18.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notesSlide" Target="../notesSlides/notesSlide23.xml"/><Relationship Id="rId9"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tags" Target="../tags/tag39.xml"/><Relationship Id="rId26" Type="http://schemas.openxmlformats.org/officeDocument/2006/relationships/tags" Target="../tags/tag47.xml"/><Relationship Id="rId3" Type="http://schemas.openxmlformats.org/officeDocument/2006/relationships/tags" Target="../tags/tag24.xml"/><Relationship Id="rId21" Type="http://schemas.openxmlformats.org/officeDocument/2006/relationships/tags" Target="../tags/tag42.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5" Type="http://schemas.openxmlformats.org/officeDocument/2006/relationships/tags" Target="../tags/tag46.xml"/><Relationship Id="rId33" Type="http://schemas.openxmlformats.org/officeDocument/2006/relationships/image" Target="../media/image11.png"/><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tags" Target="../tags/tag41.xml"/><Relationship Id="rId29" Type="http://schemas.openxmlformats.org/officeDocument/2006/relationships/notesSlide" Target="../notesSlides/notesSlide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24" Type="http://schemas.openxmlformats.org/officeDocument/2006/relationships/tags" Target="../tags/tag45.xml"/><Relationship Id="rId32" Type="http://schemas.openxmlformats.org/officeDocument/2006/relationships/image" Target="../media/image10.png"/><Relationship Id="rId5" Type="http://schemas.openxmlformats.org/officeDocument/2006/relationships/tags" Target="../tags/tag26.xml"/><Relationship Id="rId15" Type="http://schemas.openxmlformats.org/officeDocument/2006/relationships/tags" Target="../tags/tag36.xml"/><Relationship Id="rId23" Type="http://schemas.openxmlformats.org/officeDocument/2006/relationships/tags" Target="../tags/tag44.xml"/><Relationship Id="rId28" Type="http://schemas.openxmlformats.org/officeDocument/2006/relationships/slideLayout" Target="../slideLayouts/slideLayout7.xml"/><Relationship Id="rId10" Type="http://schemas.openxmlformats.org/officeDocument/2006/relationships/tags" Target="../tags/tag31.xml"/><Relationship Id="rId19" Type="http://schemas.openxmlformats.org/officeDocument/2006/relationships/tags" Target="../tags/tag40.xml"/><Relationship Id="rId31" Type="http://schemas.openxmlformats.org/officeDocument/2006/relationships/image" Target="../media/image9.png"/><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tags" Target="../tags/tag43.xml"/><Relationship Id="rId27" Type="http://schemas.openxmlformats.org/officeDocument/2006/relationships/tags" Target="../tags/tag48.xml"/><Relationship Id="rId30"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image" Target="../media/image12.jpg"/><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notesSlide" Target="../notesSlides/notesSlide4.xml"/><Relationship Id="rId17" Type="http://schemas.openxmlformats.org/officeDocument/2006/relationships/image" Target="../media/image15.png"/><Relationship Id="rId2" Type="http://schemas.openxmlformats.org/officeDocument/2006/relationships/tags" Target="../tags/tag50.xml"/><Relationship Id="rId16" Type="http://schemas.openxmlformats.org/officeDocument/2006/relationships/image" Target="../media/image6.png"/><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slideLayout" Target="../slideLayouts/slideLayout7.xml"/><Relationship Id="rId5" Type="http://schemas.openxmlformats.org/officeDocument/2006/relationships/tags" Target="../tags/tag53.xml"/><Relationship Id="rId15" Type="http://schemas.openxmlformats.org/officeDocument/2006/relationships/image" Target="../media/image14.png"/><Relationship Id="rId10" Type="http://schemas.openxmlformats.org/officeDocument/2006/relationships/tags" Target="../tags/tag58.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18.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17.jpeg"/><Relationship Id="rId5" Type="http://schemas.openxmlformats.org/officeDocument/2006/relationships/tags" Target="../tags/tag63.xml"/><Relationship Id="rId10" Type="http://schemas.openxmlformats.org/officeDocument/2006/relationships/image" Target="../media/image16.png"/><Relationship Id="rId4" Type="http://schemas.openxmlformats.org/officeDocument/2006/relationships/tags" Target="../tags/tag62.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68.xml"/><Relationship Id="rId7"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10" Type="http://schemas.openxmlformats.org/officeDocument/2006/relationships/image" Target="../media/image16.png"/><Relationship Id="rId4" Type="http://schemas.openxmlformats.org/officeDocument/2006/relationships/tags" Target="../tags/tag69.xml"/><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74.xml"/><Relationship Id="rId7"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image" Target="../media/image16.png"/><Relationship Id="rId4" Type="http://schemas.openxmlformats.org/officeDocument/2006/relationships/tags" Target="../tags/tag75.xml"/><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80.xml"/><Relationship Id="rId7"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10" Type="http://schemas.openxmlformats.org/officeDocument/2006/relationships/image" Target="../media/image16.png"/><Relationship Id="rId4" Type="http://schemas.openxmlformats.org/officeDocument/2006/relationships/tags" Target="../tags/tag81.xml"/><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86.xml"/><Relationship Id="rId7"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image" Target="../media/image23.gif"/><Relationship Id="rId5" Type="http://schemas.openxmlformats.org/officeDocument/2006/relationships/tags" Target="../tags/tag88.xml"/><Relationship Id="rId10" Type="http://schemas.microsoft.com/office/2007/relationships/hdphoto" Target="../media/hdphoto1.wdp"/><Relationship Id="rId4" Type="http://schemas.openxmlformats.org/officeDocument/2006/relationships/tags" Target="../tags/tag87.xm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图片 11">
            <a:extLst>
              <a:ext uri="{FF2B5EF4-FFF2-40B4-BE49-F238E27FC236}">
                <a16:creationId xmlns:a16="http://schemas.microsoft.com/office/drawing/2014/main" id="{50D66E73-59BA-42B9-98C9-AB60856AD177}"/>
              </a:ext>
            </a:extLst>
          </p:cNvPr>
          <p:cNvPicPr>
            <a:picLocks noChangeAspect="1"/>
          </p:cNvPicPr>
          <p:nvPr>
            <p:custDataLst>
              <p:tags r:id="rId1"/>
            </p:custDataLst>
          </p:nvPr>
        </p:nvPicPr>
        <p:blipFill>
          <a:blip r:embed="rId16">
            <a:extLst>
              <a:ext uri="{28A0092B-C50C-407E-A947-70E740481C1C}">
                <a14:useLocalDpi xmlns:a14="http://schemas.microsoft.com/office/drawing/2010/main"/>
              </a:ext>
            </a:extLst>
          </a:blip>
          <a:stretch>
            <a:fillRect/>
          </a:stretch>
        </p:blipFill>
        <p:spPr>
          <a:xfrm>
            <a:off x="6558388" y="0"/>
            <a:ext cx="5328329" cy="3445957"/>
          </a:xfrm>
          <a:prstGeom prst="rect">
            <a:avLst/>
          </a:prstGeom>
        </p:spPr>
      </p:pic>
      <p:pic>
        <p:nvPicPr>
          <p:cNvPr id="15" name="PA-图片 14">
            <a:extLst>
              <a:ext uri="{FF2B5EF4-FFF2-40B4-BE49-F238E27FC236}">
                <a16:creationId xmlns:a16="http://schemas.microsoft.com/office/drawing/2014/main" id="{0B86B6DA-5128-4F6B-B7FD-1E7F9356FE45}"/>
              </a:ext>
            </a:extLst>
          </p:cNvPr>
          <p:cNvPicPr>
            <a:picLocks noChangeAspect="1"/>
          </p:cNvPicPr>
          <p:nvPr>
            <p:custDataLst>
              <p:tags r:id="rId2"/>
            </p:custDataLst>
          </p:nvPr>
        </p:nvPicPr>
        <p:blipFill>
          <a:blip r:embed="rId17" cstate="screen">
            <a:extLst>
              <a:ext uri="{28A0092B-C50C-407E-A947-70E740481C1C}">
                <a14:useLocalDpi xmlns:a14="http://schemas.microsoft.com/office/drawing/2010/main"/>
              </a:ext>
            </a:extLst>
          </a:blip>
          <a:stretch>
            <a:fillRect/>
          </a:stretch>
        </p:blipFill>
        <p:spPr>
          <a:xfrm>
            <a:off x="1571045" y="4080736"/>
            <a:ext cx="2359957" cy="928889"/>
          </a:xfrm>
          <a:prstGeom prst="rect">
            <a:avLst/>
          </a:prstGeom>
        </p:spPr>
      </p:pic>
      <p:pic>
        <p:nvPicPr>
          <p:cNvPr id="17" name="PA-图片 16">
            <a:extLst>
              <a:ext uri="{FF2B5EF4-FFF2-40B4-BE49-F238E27FC236}">
                <a16:creationId xmlns:a16="http://schemas.microsoft.com/office/drawing/2014/main" id="{A738F874-F951-4C79-B39E-C3BF4859A283}"/>
              </a:ext>
            </a:extLst>
          </p:cNvPr>
          <p:cNvPicPr>
            <a:picLocks noChangeAspect="1"/>
          </p:cNvPicPr>
          <p:nvPr>
            <p:custDataLst>
              <p:tags r:id="rId3"/>
            </p:custDataLst>
          </p:nvPr>
        </p:nvPicPr>
        <p:blipFill>
          <a:blip r:embed="rId17" cstate="screen">
            <a:extLst>
              <a:ext uri="{28A0092B-C50C-407E-A947-70E740481C1C}">
                <a14:useLocalDpi xmlns:a14="http://schemas.microsoft.com/office/drawing/2010/main"/>
              </a:ext>
            </a:extLst>
          </a:blip>
          <a:stretch>
            <a:fillRect/>
          </a:stretch>
        </p:blipFill>
        <p:spPr>
          <a:xfrm>
            <a:off x="8260996" y="3286881"/>
            <a:ext cx="2359957" cy="928889"/>
          </a:xfrm>
          <a:prstGeom prst="rect">
            <a:avLst/>
          </a:prstGeom>
        </p:spPr>
      </p:pic>
      <p:pic>
        <p:nvPicPr>
          <p:cNvPr id="19" name="PA-图片 55">
            <a:extLst>
              <a:ext uri="{FF2B5EF4-FFF2-40B4-BE49-F238E27FC236}">
                <a16:creationId xmlns:a16="http://schemas.microsoft.com/office/drawing/2014/main" id="{D8CAC894-D1D4-4894-B5A7-29C8416C130C}"/>
              </a:ext>
            </a:extLst>
          </p:cNvPr>
          <p:cNvPicPr>
            <a:picLocks noChangeAspect="1"/>
          </p:cNvPicPr>
          <p:nvPr>
            <p:custDataLst>
              <p:tags r:id="rId4"/>
            </p:custDataLst>
          </p:nvPr>
        </p:nvPicPr>
        <p:blipFill>
          <a:blip r:embed="rId18" cstate="screen">
            <a:extLst>
              <a:ext uri="{28A0092B-C50C-407E-A947-70E740481C1C}">
                <a14:useLocalDpi xmlns:a14="http://schemas.microsoft.com/office/drawing/2010/main"/>
              </a:ext>
            </a:extLst>
          </a:blip>
          <a:srcRect/>
          <a:stretch>
            <a:fillRect/>
          </a:stretch>
        </p:blipFill>
        <p:spPr bwMode="auto">
          <a:xfrm>
            <a:off x="8620573" y="4099363"/>
            <a:ext cx="244032" cy="38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PA-组合 2">
            <a:extLst>
              <a:ext uri="{FF2B5EF4-FFF2-40B4-BE49-F238E27FC236}">
                <a16:creationId xmlns:a16="http://schemas.microsoft.com/office/drawing/2014/main" id="{76763E27-A9F1-441C-83DD-214491D54116}"/>
              </a:ext>
            </a:extLst>
          </p:cNvPr>
          <p:cNvGrpSpPr/>
          <p:nvPr>
            <p:custDataLst>
              <p:tags r:id="rId5"/>
            </p:custDataLst>
          </p:nvPr>
        </p:nvGrpSpPr>
        <p:grpSpPr>
          <a:xfrm>
            <a:off x="2519830" y="3315177"/>
            <a:ext cx="7152339" cy="1047737"/>
            <a:chOff x="-9868587" y="3394526"/>
            <a:chExt cx="7152339" cy="1047737"/>
          </a:xfrm>
        </p:grpSpPr>
        <p:sp>
          <p:nvSpPr>
            <p:cNvPr id="18" name="PA-文本框 17">
              <a:extLst>
                <a:ext uri="{FF2B5EF4-FFF2-40B4-BE49-F238E27FC236}">
                  <a16:creationId xmlns:a16="http://schemas.microsoft.com/office/drawing/2014/main" id="{97C5E41F-5D6C-40BD-9952-48A2057278BF}"/>
                </a:ext>
              </a:extLst>
            </p:cNvPr>
            <p:cNvSpPr txBox="1"/>
            <p:nvPr>
              <p:custDataLst>
                <p:tags r:id="rId12"/>
              </p:custDataLst>
            </p:nvPr>
          </p:nvSpPr>
          <p:spPr>
            <a:xfrm>
              <a:off x="-9825887" y="3394526"/>
              <a:ext cx="7109639"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0" b="1" i="0" u="none" strike="noStrike" kern="1200" cap="none" spc="0" normalizeH="0" baseline="0" noProof="0" dirty="0">
                  <a:ln>
                    <a:noFill/>
                  </a:ln>
                  <a:solidFill>
                    <a:schemeClr val="bg1"/>
                  </a:solidFill>
                  <a:effectLst/>
                  <a:uLnTx/>
                  <a:uFillTx/>
                  <a:cs typeface="+mn-ea"/>
                  <a:sym typeface="+mn-lt"/>
                </a:rPr>
                <a:t>传统文化</a:t>
              </a:r>
              <a:r>
                <a:rPr lang="zh-CN" altLang="en-US" sz="6000" b="1" dirty="0">
                  <a:solidFill>
                    <a:schemeClr val="bg1"/>
                  </a:solidFill>
                  <a:cs typeface="+mn-ea"/>
                  <a:sym typeface="+mn-lt"/>
                </a:rPr>
                <a:t>端午节</a:t>
              </a:r>
              <a:r>
                <a:rPr kumimoji="0" lang="zh-CN" altLang="en-US" sz="6000" b="1" i="0" u="none" strike="noStrike" kern="1200" cap="none" spc="0" normalizeH="0" baseline="0" noProof="0" dirty="0">
                  <a:ln>
                    <a:noFill/>
                  </a:ln>
                  <a:solidFill>
                    <a:schemeClr val="bg1"/>
                  </a:solidFill>
                  <a:effectLst/>
                  <a:uLnTx/>
                  <a:uFillTx/>
                  <a:cs typeface="+mn-ea"/>
                  <a:sym typeface="+mn-lt"/>
                </a:rPr>
                <a:t>模板</a:t>
              </a:r>
            </a:p>
          </p:txBody>
        </p:sp>
        <p:sp>
          <p:nvSpPr>
            <p:cNvPr id="21" name="PA-文本框 20">
              <a:extLst>
                <a:ext uri="{FF2B5EF4-FFF2-40B4-BE49-F238E27FC236}">
                  <a16:creationId xmlns:a16="http://schemas.microsoft.com/office/drawing/2014/main" id="{8171D8D2-EFCF-4389-92BD-12399E66F209}"/>
                </a:ext>
              </a:extLst>
            </p:cNvPr>
            <p:cNvSpPr txBox="1"/>
            <p:nvPr>
              <p:custDataLst>
                <p:tags r:id="rId13"/>
              </p:custDataLst>
            </p:nvPr>
          </p:nvSpPr>
          <p:spPr>
            <a:xfrm>
              <a:off x="-9868587" y="3426600"/>
              <a:ext cx="7109639"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0" b="1" i="0" u="none" strike="noStrike" kern="1200" cap="none" spc="0" normalizeH="0" baseline="0" noProof="0" dirty="0">
                  <a:ln>
                    <a:noFill/>
                  </a:ln>
                  <a:solidFill>
                    <a:srgbClr val="332C2B"/>
                  </a:solidFill>
                  <a:effectLst/>
                  <a:uLnTx/>
                  <a:uFillTx/>
                  <a:cs typeface="+mn-ea"/>
                  <a:sym typeface="+mn-lt"/>
                </a:rPr>
                <a:t>传统文化</a:t>
              </a:r>
              <a:r>
                <a:rPr lang="zh-CN" altLang="en-US" sz="6000" b="1" dirty="0">
                  <a:solidFill>
                    <a:srgbClr val="332C2B"/>
                  </a:solidFill>
                  <a:cs typeface="+mn-ea"/>
                  <a:sym typeface="+mn-lt"/>
                </a:rPr>
                <a:t>端午节</a:t>
              </a:r>
              <a:r>
                <a:rPr kumimoji="0" lang="zh-CN" altLang="en-US" sz="6000" b="1" i="0" u="none" strike="noStrike" kern="1200" cap="none" spc="0" normalizeH="0" baseline="0" noProof="0" dirty="0">
                  <a:ln>
                    <a:noFill/>
                  </a:ln>
                  <a:solidFill>
                    <a:srgbClr val="332C2B"/>
                  </a:solidFill>
                  <a:effectLst/>
                  <a:uLnTx/>
                  <a:uFillTx/>
                  <a:cs typeface="+mn-ea"/>
                  <a:sym typeface="+mn-lt"/>
                </a:rPr>
                <a:t>模板</a:t>
              </a:r>
            </a:p>
          </p:txBody>
        </p:sp>
      </p:grpSp>
      <p:sp>
        <p:nvSpPr>
          <p:cNvPr id="22" name="PA-矩形 21">
            <a:extLst>
              <a:ext uri="{FF2B5EF4-FFF2-40B4-BE49-F238E27FC236}">
                <a16:creationId xmlns:a16="http://schemas.microsoft.com/office/drawing/2014/main" id="{EEA25DCF-3A41-4E6C-974C-1E6F7D35E05B}"/>
              </a:ext>
            </a:extLst>
          </p:cNvPr>
          <p:cNvSpPr/>
          <p:nvPr>
            <p:custDataLst>
              <p:tags r:id="rId6"/>
            </p:custDataLst>
          </p:nvPr>
        </p:nvSpPr>
        <p:spPr>
          <a:xfrm>
            <a:off x="3161654" y="4484314"/>
            <a:ext cx="6060897" cy="369332"/>
          </a:xfrm>
          <a:prstGeom prst="rect">
            <a:avLst/>
          </a:prstGeom>
        </p:spPr>
        <p:txBody>
          <a:bodyPr wrap="square">
            <a:spAutoFit/>
          </a:bodyPr>
          <a:lstStyle/>
          <a:p>
            <a:pPr lvl="0" algn="dist">
              <a:defRPr/>
            </a:pPr>
            <a:r>
              <a:rPr lang="en-US" altLang="zh-CN" dirty="0">
                <a:solidFill>
                  <a:srgbClr val="000000">
                    <a:lumMod val="85000"/>
                    <a:lumOff val="15000"/>
                  </a:srgbClr>
                </a:solidFill>
                <a:cs typeface="+mn-ea"/>
                <a:sym typeface="+mn-lt"/>
              </a:rPr>
              <a:t>Template of dragon boat festival in traditional culture</a:t>
            </a:r>
            <a:endParaRPr kumimoji="0" lang="zh-CN" altLang="en-US" sz="1800" b="0" i="0" u="none" strike="noStrike" kern="1200" cap="none" spc="0" normalizeH="0" baseline="0" noProof="0" dirty="0">
              <a:ln>
                <a:noFill/>
              </a:ln>
              <a:solidFill>
                <a:srgbClr val="000000">
                  <a:lumMod val="85000"/>
                  <a:lumOff val="15000"/>
                </a:srgbClr>
              </a:solidFill>
              <a:effectLst/>
              <a:uLnTx/>
              <a:uFillTx/>
              <a:cs typeface="+mn-ea"/>
              <a:sym typeface="+mn-lt"/>
            </a:endParaRPr>
          </a:p>
        </p:txBody>
      </p:sp>
      <p:grpSp>
        <p:nvGrpSpPr>
          <p:cNvPr id="23" name="PA-组合 22">
            <a:extLst>
              <a:ext uri="{FF2B5EF4-FFF2-40B4-BE49-F238E27FC236}">
                <a16:creationId xmlns:a16="http://schemas.microsoft.com/office/drawing/2014/main" id="{97F8EBFF-E979-41BA-B81F-CA4C11A6FB06}"/>
              </a:ext>
            </a:extLst>
          </p:cNvPr>
          <p:cNvGrpSpPr/>
          <p:nvPr>
            <p:custDataLst>
              <p:tags r:id="rId7"/>
            </p:custDataLst>
          </p:nvPr>
        </p:nvGrpSpPr>
        <p:grpSpPr>
          <a:xfrm>
            <a:off x="5095058" y="5009625"/>
            <a:ext cx="1967226" cy="377592"/>
            <a:chOff x="8521497" y="4440673"/>
            <a:chExt cx="1852911" cy="441225"/>
          </a:xfrm>
          <a:solidFill>
            <a:srgbClr val="850800"/>
          </a:solidFill>
        </p:grpSpPr>
        <p:sp>
          <p:nvSpPr>
            <p:cNvPr id="24" name="PA-圆角矩形 23">
              <a:extLst>
                <a:ext uri="{FF2B5EF4-FFF2-40B4-BE49-F238E27FC236}">
                  <a16:creationId xmlns:a16="http://schemas.microsoft.com/office/drawing/2014/main" id="{52B18648-5DCF-41AD-96F7-F647F52A59CA}"/>
                </a:ext>
              </a:extLst>
            </p:cNvPr>
            <p:cNvSpPr/>
            <p:nvPr>
              <p:custDataLst>
                <p:tags r:id="rId10"/>
              </p:custDataLst>
            </p:nvPr>
          </p:nvSpPr>
          <p:spPr>
            <a:xfrm>
              <a:off x="8630358" y="4440673"/>
              <a:ext cx="1635188" cy="441225"/>
            </a:xfrm>
            <a:prstGeom prst="roundRect">
              <a:avLst>
                <a:gd name="adj" fmla="val 50000"/>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srgbClr val="850800"/>
                </a:solidFill>
                <a:effectLst/>
                <a:uLnTx/>
                <a:uFillTx/>
                <a:cs typeface="+mn-ea"/>
                <a:sym typeface="+mn-lt"/>
              </a:endParaRPr>
            </a:p>
          </p:txBody>
        </p:sp>
        <p:sp>
          <p:nvSpPr>
            <p:cNvPr id="25" name="PA-矩形 24">
              <a:extLst>
                <a:ext uri="{FF2B5EF4-FFF2-40B4-BE49-F238E27FC236}">
                  <a16:creationId xmlns:a16="http://schemas.microsoft.com/office/drawing/2014/main" id="{65E8D712-16F8-44A6-B52B-BB28E83D3D30}"/>
                </a:ext>
              </a:extLst>
            </p:cNvPr>
            <p:cNvSpPr/>
            <p:nvPr>
              <p:custDataLst>
                <p:tags r:id="rId11"/>
              </p:custDataLst>
            </p:nvPr>
          </p:nvSpPr>
          <p:spPr>
            <a:xfrm>
              <a:off x="8521497" y="4488862"/>
              <a:ext cx="1852911" cy="35964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solidFill>
                    <a:srgbClr val="FFFFFF"/>
                  </a:solidFill>
                  <a:cs typeface="+mn-ea"/>
                  <a:sym typeface="+mn-lt"/>
                </a:rPr>
                <a:t>汇报人：第一</a:t>
              </a:r>
              <a:r>
                <a:rPr lang="en-US" altLang="zh-CN" sz="1400" dirty="0">
                  <a:solidFill>
                    <a:srgbClr val="FFFFFF"/>
                  </a:solidFill>
                  <a:cs typeface="+mn-ea"/>
                  <a:sym typeface="+mn-lt"/>
                </a:rPr>
                <a:t>PPT</a:t>
              </a:r>
              <a:endParaRPr kumimoji="0" lang="en-US" altLang="zh-CN" sz="1400" b="0" i="0" u="none" strike="noStrike" kern="1200" cap="none" spc="0" normalizeH="0" baseline="0" noProof="0" dirty="0">
                <a:ln>
                  <a:noFill/>
                </a:ln>
                <a:solidFill>
                  <a:srgbClr val="FFFFFF"/>
                </a:solidFill>
                <a:effectLst/>
                <a:uLnTx/>
                <a:uFillTx/>
                <a:cs typeface="+mn-ea"/>
                <a:sym typeface="+mn-lt"/>
              </a:endParaRPr>
            </a:p>
          </p:txBody>
        </p:sp>
      </p:grpSp>
      <p:pic>
        <p:nvPicPr>
          <p:cNvPr id="11" name="PA-图片 10">
            <a:extLst>
              <a:ext uri="{FF2B5EF4-FFF2-40B4-BE49-F238E27FC236}">
                <a16:creationId xmlns:a16="http://schemas.microsoft.com/office/drawing/2014/main" id="{DE6DE229-E345-42C0-A1F4-3079D6E9074E}"/>
              </a:ext>
            </a:extLst>
          </p:cNvPr>
          <p:cNvPicPr>
            <a:picLocks noChangeAspect="1"/>
          </p:cNvPicPr>
          <p:nvPr>
            <p:custDataLst>
              <p:tags r:id="rId8"/>
            </p:custDataLst>
          </p:nvPr>
        </p:nvPicPr>
        <p:blipFill>
          <a:blip r:embed="rId19">
            <a:extLst>
              <a:ext uri="{28A0092B-C50C-407E-A947-70E740481C1C}">
                <a14:useLocalDpi xmlns:a14="http://schemas.microsoft.com/office/drawing/2010/main"/>
              </a:ext>
            </a:extLst>
          </a:blip>
          <a:stretch>
            <a:fillRect/>
          </a:stretch>
        </p:blipFill>
        <p:spPr>
          <a:xfrm>
            <a:off x="3287528" y="604900"/>
            <a:ext cx="5574242" cy="3610870"/>
          </a:xfrm>
          <a:prstGeom prst="rect">
            <a:avLst/>
          </a:prstGeom>
        </p:spPr>
      </p:pic>
      <p:pic>
        <p:nvPicPr>
          <p:cNvPr id="26" name="PA-图片 25">
            <a:extLst>
              <a:ext uri="{FF2B5EF4-FFF2-40B4-BE49-F238E27FC236}">
                <a16:creationId xmlns:a16="http://schemas.microsoft.com/office/drawing/2014/main" id="{56BB596D-11CE-4FFD-8CA9-8B0FA8F94424}"/>
              </a:ext>
            </a:extLst>
          </p:cNvPr>
          <p:cNvPicPr>
            <a:picLocks noChangeAspect="1"/>
          </p:cNvPicPr>
          <p:nvPr>
            <p:custDataLst>
              <p:tags r:id="rId9"/>
            </p:custDataLst>
          </p:nvPr>
        </p:nvPicPr>
        <p:blipFill>
          <a:blip r:embed="rId20" cstate="screen">
            <a:extLst>
              <a:ext uri="{28A0092B-C50C-407E-A947-70E740481C1C}">
                <a14:useLocalDpi xmlns:a14="http://schemas.microsoft.com/office/drawing/2010/main"/>
              </a:ext>
            </a:extLst>
          </a:blip>
          <a:stretch>
            <a:fillRect/>
          </a:stretch>
        </p:blipFill>
        <p:spPr>
          <a:xfrm>
            <a:off x="9147472" y="5240793"/>
            <a:ext cx="2428875" cy="1712792"/>
          </a:xfrm>
          <a:prstGeom prst="rect">
            <a:avLst/>
          </a:prstGeom>
        </p:spPr>
      </p:pic>
    </p:spTree>
    <p:extLst>
      <p:ext uri="{BB962C8B-B14F-4D97-AF65-F5344CB8AC3E}">
        <p14:creationId xmlns:p14="http://schemas.microsoft.com/office/powerpoint/2010/main" val="2846426197"/>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A-图片 2" descr="C:\Users\一城之风\Desktop\端午节\端午节\5070927_234516570372_2.jpg"/>
          <p:cNvPicPr>
            <a:picLocks noChangeAspect="1" noChangeArrowheads="1"/>
          </p:cNvPicPr>
          <p:nvPr>
            <p:custDataLst>
              <p:tags r:id="rId1"/>
            </p:custDataLst>
          </p:nvPr>
        </p:nvPicPr>
        <p:blipFill rotWithShape="1">
          <a:blip r:embed="rId9" cstate="screen">
            <a:extLst>
              <a:ext uri="{28A0092B-C50C-407E-A947-70E740481C1C}">
                <a14:useLocalDpi xmlns:a14="http://schemas.microsoft.com/office/drawing/2010/main"/>
              </a:ext>
            </a:extLst>
          </a:blip>
          <a:srcRect t="-1012"/>
          <a:stretch/>
        </p:blipFill>
        <p:spPr bwMode="auto">
          <a:xfrm>
            <a:off x="876299" y="2393561"/>
            <a:ext cx="4570564" cy="2840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PA-文本框 3"/>
          <p:cNvSpPr txBox="1"/>
          <p:nvPr>
            <p:custDataLst>
              <p:tags r:id="rId2"/>
            </p:custDataLst>
          </p:nvPr>
        </p:nvSpPr>
        <p:spPr>
          <a:xfrm>
            <a:off x="6095998" y="2138331"/>
            <a:ext cx="5886088" cy="3351046"/>
          </a:xfrm>
          <a:prstGeom prst="rect">
            <a:avLst/>
          </a:prstGeom>
          <a:noFill/>
        </p:spPr>
        <p:txBody>
          <a:bodyPr wrap="square" rtlCol="0">
            <a:spAutoFit/>
          </a:bodyPr>
          <a:lstStyle/>
          <a:p>
            <a:pPr>
              <a:lnSpc>
                <a:spcPct val="150000"/>
              </a:lnSpc>
            </a:pPr>
            <a:r>
              <a:rPr lang="zh-CN" altLang="en-US" dirty="0">
                <a:solidFill>
                  <a:prstClr val="black"/>
                </a:solidFill>
                <a:cs typeface="+mn-ea"/>
                <a:sym typeface="+mn-lt"/>
              </a:rPr>
              <a:t>     </a:t>
            </a:r>
            <a:r>
              <a:rPr lang="zh-CN" altLang="en-US" sz="2400" dirty="0">
                <a:solidFill>
                  <a:srgbClr val="332C2B"/>
                </a:solidFill>
                <a:cs typeface="+mn-ea"/>
                <a:sym typeface="+mn-lt"/>
              </a:rPr>
              <a:t>当时楚人因舍不得贤臣屈原死去，于是有许多人划船追赶拯救。他们争先恐后，追至洞庭湖时不见踪迹，是为龙舟竞渡之起源，后每年五月五日划龙舟以纪念之。借划龙舟驱散江中之鱼，以免鱼吃掉屈原的尸体。</a:t>
            </a:r>
            <a:endParaRPr lang="zh-CN" altLang="en-US" dirty="0">
              <a:solidFill>
                <a:srgbClr val="332C2B"/>
              </a:solidFill>
              <a:cs typeface="+mn-ea"/>
              <a:sym typeface="+mn-lt"/>
            </a:endParaRPr>
          </a:p>
        </p:txBody>
      </p:sp>
      <p:grpSp>
        <p:nvGrpSpPr>
          <p:cNvPr id="5" name="PA-组合 4">
            <a:extLst>
              <a:ext uri="{FF2B5EF4-FFF2-40B4-BE49-F238E27FC236}">
                <a16:creationId xmlns:a16="http://schemas.microsoft.com/office/drawing/2014/main" id="{C8810E36-BA4F-4870-97C2-78B63371E8F9}"/>
              </a:ext>
            </a:extLst>
          </p:cNvPr>
          <p:cNvGrpSpPr/>
          <p:nvPr>
            <p:custDataLst>
              <p:tags r:id="rId3"/>
            </p:custDataLst>
          </p:nvPr>
        </p:nvGrpSpPr>
        <p:grpSpPr>
          <a:xfrm>
            <a:off x="5029925" y="885139"/>
            <a:ext cx="2170974" cy="461665"/>
            <a:chOff x="4765044" y="2122272"/>
            <a:chExt cx="2282428" cy="485366"/>
          </a:xfrm>
        </p:grpSpPr>
        <p:sp>
          <p:nvSpPr>
            <p:cNvPr id="7" name="PA-圆角矩形 6">
              <a:extLst>
                <a:ext uri="{FF2B5EF4-FFF2-40B4-BE49-F238E27FC236}">
                  <a16:creationId xmlns:a16="http://schemas.microsoft.com/office/drawing/2014/main" id="{1826E038-AED8-4754-B8B5-769E99E55111}"/>
                </a:ext>
              </a:extLst>
            </p:cNvPr>
            <p:cNvSpPr/>
            <p:nvPr>
              <p:custDataLst>
                <p:tags r:id="rId5"/>
              </p:custDataLst>
            </p:nvPr>
          </p:nvSpPr>
          <p:spPr>
            <a:xfrm>
              <a:off x="4765044" y="2141836"/>
              <a:ext cx="2282428" cy="449942"/>
            </a:xfrm>
            <a:prstGeom prst="roundRect">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PA-文本框 7">
              <a:extLst>
                <a:ext uri="{FF2B5EF4-FFF2-40B4-BE49-F238E27FC236}">
                  <a16:creationId xmlns:a16="http://schemas.microsoft.com/office/drawing/2014/main" id="{2B478A08-B9A8-4FD7-B529-C8862D249639}"/>
                </a:ext>
              </a:extLst>
            </p:cNvPr>
            <p:cNvSpPr txBox="1"/>
            <p:nvPr>
              <p:custDataLst>
                <p:tags r:id="rId6"/>
              </p:custDataLst>
            </p:nvPr>
          </p:nvSpPr>
          <p:spPr>
            <a:xfrm>
              <a:off x="4869530" y="2122272"/>
              <a:ext cx="2032634" cy="485366"/>
            </a:xfrm>
            <a:prstGeom prst="rect">
              <a:avLst/>
            </a:prstGeom>
            <a:noFill/>
          </p:spPr>
          <p:txBody>
            <a:bodyPr wrap="square" rtlCol="0">
              <a:spAutoFit/>
            </a:bodyPr>
            <a:lstStyle/>
            <a:p>
              <a:pPr algn="ctr"/>
              <a:r>
                <a:rPr lang="zh-CN" altLang="en-US" sz="2400" b="1" dirty="0">
                  <a:solidFill>
                    <a:schemeClr val="bg1"/>
                  </a:solidFill>
                  <a:cs typeface="+mn-ea"/>
                  <a:sym typeface="+mn-lt"/>
                </a:rPr>
                <a:t>赛 龙 舟</a:t>
              </a:r>
            </a:p>
          </p:txBody>
        </p:sp>
      </p:grpSp>
      <p:pic>
        <p:nvPicPr>
          <p:cNvPr id="9" name="PA-图片 8">
            <a:extLst>
              <a:ext uri="{FF2B5EF4-FFF2-40B4-BE49-F238E27FC236}">
                <a16:creationId xmlns:a16="http://schemas.microsoft.com/office/drawing/2014/main" id="{02BDEA4B-2AD4-4790-9BE2-077F6A695A5F}"/>
              </a:ext>
            </a:extLst>
          </p:cNvPr>
          <p:cNvPicPr>
            <a:picLocks noChangeAspect="1"/>
          </p:cNvPicPr>
          <p:nvPr>
            <p:custDataLst>
              <p:tags r:id="rId4"/>
            </p:custDataLst>
          </p:nvPr>
        </p:nvPicPr>
        <p:blipFill>
          <a:blip r:embed="rId10" cstate="screen">
            <a:extLst>
              <a:ext uri="{28A0092B-C50C-407E-A947-70E740481C1C}">
                <a14:useLocalDpi xmlns:a14="http://schemas.microsoft.com/office/drawing/2010/main"/>
              </a:ext>
            </a:extLst>
          </a:blip>
          <a:stretch>
            <a:fillRect/>
          </a:stretch>
        </p:blipFill>
        <p:spPr>
          <a:xfrm>
            <a:off x="7102663" y="4001244"/>
            <a:ext cx="5111157" cy="3130135"/>
          </a:xfrm>
          <a:prstGeom prst="rect">
            <a:avLst/>
          </a:prstGeom>
        </p:spPr>
      </p:pic>
    </p:spTree>
    <p:extLst>
      <p:ext uri="{BB962C8B-B14F-4D97-AF65-F5344CB8AC3E}">
        <p14:creationId xmlns:p14="http://schemas.microsoft.com/office/powerpoint/2010/main" val="3303938763"/>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 calcmode="lin" valueType="num">
                                      <p:cBhvr>
                                        <p:cTn id="2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A796986-538D-45FF-8540-B3DAC4DAD3E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图片 11">
            <a:extLst>
              <a:ext uri="{FF2B5EF4-FFF2-40B4-BE49-F238E27FC236}">
                <a16:creationId xmlns:a16="http://schemas.microsoft.com/office/drawing/2014/main" id="{936C3DAA-5131-4D80-B1CC-AE0BDE15576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022964" y="0"/>
            <a:ext cx="5911486" cy="3631615"/>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a:ext>
            </a:extLst>
          </a:blip>
          <a:stretch>
            <a:fillRect/>
          </a:stretch>
        </p:blipFill>
        <p:spPr>
          <a:xfrm rot="4144430">
            <a:off x="4749982" y="1188091"/>
            <a:ext cx="2457450" cy="2381250"/>
          </a:xfrm>
          <a:prstGeom prst="rect">
            <a:avLst/>
          </a:prstGeom>
        </p:spPr>
      </p:pic>
      <p:pic>
        <p:nvPicPr>
          <p:cNvPr id="6" name="图片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2408" y="4689474"/>
            <a:ext cx="2428875" cy="1712792"/>
          </a:xfrm>
          <a:prstGeom prst="rect">
            <a:avLst/>
          </a:prstGeom>
        </p:spPr>
      </p:pic>
      <p:grpSp>
        <p:nvGrpSpPr>
          <p:cNvPr id="8" name="组合 7">
            <a:extLst>
              <a:ext uri="{FF2B5EF4-FFF2-40B4-BE49-F238E27FC236}">
                <a16:creationId xmlns:a16="http://schemas.microsoft.com/office/drawing/2014/main" id="{D7CF4545-136A-4C9C-944D-249B0D65BD19}"/>
              </a:ext>
            </a:extLst>
          </p:cNvPr>
          <p:cNvGrpSpPr/>
          <p:nvPr/>
        </p:nvGrpSpPr>
        <p:grpSpPr>
          <a:xfrm>
            <a:off x="4235933" y="1193972"/>
            <a:ext cx="3860317" cy="2369491"/>
            <a:chOff x="4235933" y="1193972"/>
            <a:chExt cx="3860317" cy="2369491"/>
          </a:xfrm>
        </p:grpSpPr>
        <p:pic>
          <p:nvPicPr>
            <p:cNvPr id="16" name="图片 15">
              <a:extLst>
                <a:ext uri="{FF2B5EF4-FFF2-40B4-BE49-F238E27FC236}">
                  <a16:creationId xmlns:a16="http://schemas.microsoft.com/office/drawing/2014/main" id="{30CE0A59-F092-4DB9-A4DA-397F1CCFABB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235933" y="1193972"/>
              <a:ext cx="3860317" cy="2369491"/>
            </a:xfrm>
            <a:prstGeom prst="rect">
              <a:avLst/>
            </a:prstGeom>
          </p:spPr>
        </p:pic>
        <p:sp>
          <p:nvSpPr>
            <p:cNvPr id="14" name="文本框 13"/>
            <p:cNvSpPr txBox="1"/>
            <p:nvPr/>
          </p:nvSpPr>
          <p:spPr>
            <a:xfrm>
              <a:off x="5433928" y="1775162"/>
              <a:ext cx="1133644" cy="1015663"/>
            </a:xfrm>
            <a:prstGeom prst="rect">
              <a:avLst/>
            </a:prstGeom>
            <a:noFill/>
          </p:spPr>
          <p:txBody>
            <a:bodyPr wrap="none" rtlCol="0">
              <a:spAutoFit/>
            </a:bodyPr>
            <a:lstStyle/>
            <a:p>
              <a:pPr algn="ctr"/>
              <a:r>
                <a:rPr lang="en-US" altLang="zh-CN" sz="6000" b="1" dirty="0">
                  <a:solidFill>
                    <a:schemeClr val="tx1">
                      <a:lumMod val="85000"/>
                      <a:lumOff val="15000"/>
                    </a:schemeClr>
                  </a:solidFill>
                  <a:cs typeface="+mn-ea"/>
                  <a:sym typeface="+mn-lt"/>
                </a:rPr>
                <a:t>02</a:t>
              </a:r>
              <a:endParaRPr lang="zh-CN" altLang="en-US" sz="6000" b="1" dirty="0">
                <a:solidFill>
                  <a:schemeClr val="tx1">
                    <a:lumMod val="85000"/>
                    <a:lumOff val="15000"/>
                  </a:schemeClr>
                </a:solidFill>
                <a:cs typeface="+mn-ea"/>
                <a:sym typeface="+mn-lt"/>
              </a:endParaRPr>
            </a:p>
          </p:txBody>
        </p:sp>
      </p:grpSp>
      <p:sp>
        <p:nvSpPr>
          <p:cNvPr id="15" name="MH_Entry_1"/>
          <p:cNvSpPr txBox="1"/>
          <p:nvPr>
            <p:custDataLst>
              <p:tags r:id="rId2"/>
            </p:custDataLst>
          </p:nvPr>
        </p:nvSpPr>
        <p:spPr>
          <a:xfrm>
            <a:off x="4095750" y="3716598"/>
            <a:ext cx="4000500" cy="439814"/>
          </a:xfrm>
          <a:prstGeom prst="rect">
            <a:avLst/>
          </a:prstGeom>
          <a:noFill/>
        </p:spPr>
        <p:txBody>
          <a:bodyPr wrap="square" lIns="0" tIns="0" rIns="0" bIns="0" rtlCol="0" anchor="ctr" anchorCtr="0">
            <a:normAutofit/>
          </a:bodyPr>
          <a:lstStyle/>
          <a:p>
            <a:pPr lvl="0" algn="ctr">
              <a:defRPr/>
            </a:pPr>
            <a:r>
              <a:rPr lang="zh-CN" altLang="en-US" sz="2800" b="1" dirty="0">
                <a:solidFill>
                  <a:srgbClr val="332C2B"/>
                </a:solidFill>
                <a:cs typeface="+mn-ea"/>
                <a:sym typeface="+mn-lt"/>
              </a:rPr>
              <a:t>二</a:t>
            </a:r>
            <a:r>
              <a:rPr lang="en-US" altLang="zh-CN" sz="2800" b="1" dirty="0">
                <a:solidFill>
                  <a:srgbClr val="332C2B"/>
                </a:solidFill>
                <a:cs typeface="+mn-ea"/>
                <a:sym typeface="+mn-lt"/>
              </a:rPr>
              <a:t>.</a:t>
            </a:r>
            <a:r>
              <a:rPr lang="zh-CN" altLang="en-US" sz="2800" b="1" dirty="0">
                <a:solidFill>
                  <a:srgbClr val="332C2B"/>
                </a:solidFill>
                <a:cs typeface="+mn-ea"/>
                <a:sym typeface="+mn-lt"/>
              </a:rPr>
              <a:t>端午节的习俗</a:t>
            </a:r>
            <a:endParaRPr kumimoji="0" lang="zh-CN" altLang="en-US" sz="2800" b="1" i="0" u="none" strike="noStrike" kern="1200" cap="none" spc="0" normalizeH="0" baseline="0" noProof="0" dirty="0">
              <a:ln>
                <a:noFill/>
              </a:ln>
              <a:solidFill>
                <a:srgbClr val="332C2B"/>
              </a:solidFill>
              <a:effectLst/>
              <a:uLnTx/>
              <a:uFillTx/>
              <a:cs typeface="+mn-ea"/>
              <a:sym typeface="+mn-lt"/>
            </a:endParaRPr>
          </a:p>
        </p:txBody>
      </p:sp>
      <p:sp>
        <p:nvSpPr>
          <p:cNvPr id="17" name="矩形 16">
            <a:extLst>
              <a:ext uri="{FF2B5EF4-FFF2-40B4-BE49-F238E27FC236}">
                <a16:creationId xmlns:a16="http://schemas.microsoft.com/office/drawing/2014/main" id="{E8CFC00F-8EF9-45A5-ADCC-6FEA947D8A4D}"/>
              </a:ext>
            </a:extLst>
          </p:cNvPr>
          <p:cNvSpPr/>
          <p:nvPr/>
        </p:nvSpPr>
        <p:spPr>
          <a:xfrm>
            <a:off x="3912521" y="4241596"/>
            <a:ext cx="4507139" cy="464873"/>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lc="http://schemas.openxmlformats.org/drawingml/2006/lockedCanvas" xmlns="" val="1"/>
            </a:ext>
          </a:extLst>
        </p:spPr>
        <p:txBody>
          <a:bodyPr wrap="square" lIns="72000" tIns="0" rIns="72000" bIns="0">
            <a:normAutofit fontScale="25000" lnSpcReduction="20000"/>
          </a:bodyPr>
          <a:lstStyle/>
          <a:p>
            <a:pPr lvl="0" algn="ctr">
              <a:lnSpc>
                <a:spcPct val="170000"/>
              </a:lnSpc>
              <a:defRPr sz="1800"/>
            </a:pPr>
            <a:r>
              <a:rPr lang="zh-CN" altLang="en-US" sz="4400" dirty="0">
                <a:solidFill>
                  <a:srgbClr val="332C2B"/>
                </a:solidFill>
                <a:cs typeface="+mn-ea"/>
                <a:sym typeface="+mn-lt"/>
              </a:rPr>
              <a:t>此部分内容作为文字排版占位显示</a:t>
            </a:r>
          </a:p>
          <a:p>
            <a:pPr lvl="0" algn="ctr">
              <a:lnSpc>
                <a:spcPct val="170000"/>
              </a:lnSpc>
              <a:defRPr sz="1800"/>
            </a:pPr>
            <a:r>
              <a:rPr lang="zh-CN" altLang="en-US" sz="4400" dirty="0">
                <a:solidFill>
                  <a:srgbClr val="332C2B"/>
                </a:solidFill>
                <a:cs typeface="+mn-ea"/>
                <a:sym typeface="+mn-lt"/>
              </a:rPr>
              <a:t>（建议使用主题字体）此部分内容作为文字排版占位显示</a:t>
            </a:r>
          </a:p>
          <a:p>
            <a:pPr lvl="0" algn="ctr">
              <a:lnSpc>
                <a:spcPct val="170000"/>
              </a:lnSpc>
              <a:defRPr sz="1800"/>
            </a:pPr>
            <a:r>
              <a:rPr lang="zh-CN" altLang="en-US" sz="4400" dirty="0">
                <a:solidFill>
                  <a:srgbClr val="332C2B"/>
                </a:solidFill>
                <a:cs typeface="+mn-ea"/>
                <a:sym typeface="+mn-lt"/>
              </a:rPr>
              <a:t>（建议使用主题字体）</a:t>
            </a:r>
          </a:p>
          <a:p>
            <a:pPr lvl="0" algn="ctr">
              <a:lnSpc>
                <a:spcPct val="120000"/>
              </a:lnSpc>
              <a:defRPr sz="1800"/>
            </a:pPr>
            <a:endParaRPr lang="zh-CN" altLang="en-US" sz="1100" dirty="0">
              <a:solidFill>
                <a:schemeClr val="tx1">
                  <a:lumMod val="85000"/>
                  <a:lumOff val="15000"/>
                </a:schemeClr>
              </a:solidFill>
              <a:cs typeface="+mn-ea"/>
              <a:sym typeface="+mn-lt"/>
            </a:endParaRPr>
          </a:p>
        </p:txBody>
      </p:sp>
    </p:spTree>
    <p:custDataLst>
      <p:tags r:id="rId1"/>
    </p:custDataLst>
    <p:extLst>
      <p:ext uri="{BB962C8B-B14F-4D97-AF65-F5344CB8AC3E}">
        <p14:creationId xmlns:p14="http://schemas.microsoft.com/office/powerpoint/2010/main" val="3017380971"/>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一城之风\Desktop\端午节\端午节\473155_204901075_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582242" y="1983249"/>
            <a:ext cx="1389355" cy="1472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1" name="Picture 3"/>
          <p:cNvPicPr>
            <a:picLocks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382461" y="1991887"/>
            <a:ext cx="1316654" cy="14565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p:cNvPicPr>
            <a:picLocks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9382461" y="3887547"/>
            <a:ext cx="1316654" cy="1463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3" name="Picture 5"/>
          <p:cNvPicPr>
            <a:picLocks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rot="16200000">
            <a:off x="7508967" y="3927485"/>
            <a:ext cx="1463203" cy="13833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矩形 5"/>
          <p:cNvSpPr/>
          <p:nvPr/>
        </p:nvSpPr>
        <p:spPr>
          <a:xfrm>
            <a:off x="732635" y="2588219"/>
            <a:ext cx="5080334" cy="2243050"/>
          </a:xfrm>
          <a:prstGeom prst="rect">
            <a:avLst/>
          </a:prstGeom>
        </p:spPr>
        <p:txBody>
          <a:bodyPr wrap="square">
            <a:spAutoFit/>
          </a:bodyPr>
          <a:lstStyle/>
          <a:p>
            <a:pPr>
              <a:lnSpc>
                <a:spcPct val="150000"/>
              </a:lnSpc>
            </a:pPr>
            <a:r>
              <a:rPr lang="en-US" altLang="zh-CN" sz="2400" b="1" dirty="0">
                <a:solidFill>
                  <a:srgbClr val="332C2B"/>
                </a:solidFill>
                <a:cs typeface="+mn-ea"/>
                <a:sym typeface="+mn-lt"/>
              </a:rPr>
              <a:t>       </a:t>
            </a:r>
            <a:r>
              <a:rPr lang="zh-CN" altLang="zh-CN" sz="2400" b="1" dirty="0">
                <a:solidFill>
                  <a:srgbClr val="332C2B"/>
                </a:solidFill>
                <a:cs typeface="+mn-ea"/>
                <a:sym typeface="+mn-lt"/>
              </a:rPr>
              <a:t>荆楚之人，在五月五日煮糯米饭或蒸粽糕投入江中，以祭祀屈原，为恐鱼吃掉，故用竹筒盛装糯米饭掷下，以后渐用粽叶包米代替竹筒。 </a:t>
            </a:r>
            <a:endParaRPr lang="zh-CN" altLang="en-US" sz="2400" b="1" dirty="0">
              <a:solidFill>
                <a:srgbClr val="332C2B"/>
              </a:solidFill>
              <a:cs typeface="+mn-ea"/>
              <a:sym typeface="+mn-lt"/>
            </a:endParaRPr>
          </a:p>
        </p:txBody>
      </p:sp>
      <p:grpSp>
        <p:nvGrpSpPr>
          <p:cNvPr id="8" name="组合 7">
            <a:extLst>
              <a:ext uri="{FF2B5EF4-FFF2-40B4-BE49-F238E27FC236}">
                <a16:creationId xmlns:a16="http://schemas.microsoft.com/office/drawing/2014/main" id="{98A6C1FC-6A89-4E55-B8C1-F62F23C0B18F}"/>
              </a:ext>
            </a:extLst>
          </p:cNvPr>
          <p:cNvGrpSpPr/>
          <p:nvPr/>
        </p:nvGrpSpPr>
        <p:grpSpPr>
          <a:xfrm>
            <a:off x="4938136" y="886901"/>
            <a:ext cx="2315728" cy="461665"/>
            <a:chOff x="4765044" y="2124123"/>
            <a:chExt cx="2434613" cy="485366"/>
          </a:xfrm>
        </p:grpSpPr>
        <p:sp>
          <p:nvSpPr>
            <p:cNvPr id="10" name="矩形: 圆角 9">
              <a:extLst>
                <a:ext uri="{FF2B5EF4-FFF2-40B4-BE49-F238E27FC236}">
                  <a16:creationId xmlns:a16="http://schemas.microsoft.com/office/drawing/2014/main" id="{322F927F-2B64-4D20-B7F7-67188BF850E8}"/>
                </a:ext>
              </a:extLst>
            </p:cNvPr>
            <p:cNvSpPr/>
            <p:nvPr/>
          </p:nvSpPr>
          <p:spPr>
            <a:xfrm>
              <a:off x="4765044" y="2141836"/>
              <a:ext cx="2434613" cy="449942"/>
            </a:xfrm>
            <a:prstGeom prst="roundRect">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id="{06DDB4FC-A0AA-4F26-BD8E-E152B48C5EAC}"/>
                </a:ext>
              </a:extLst>
            </p:cNvPr>
            <p:cNvSpPr txBox="1"/>
            <p:nvPr/>
          </p:nvSpPr>
          <p:spPr>
            <a:xfrm>
              <a:off x="4966034" y="2124123"/>
              <a:ext cx="2032634" cy="485366"/>
            </a:xfrm>
            <a:prstGeom prst="rect">
              <a:avLst/>
            </a:prstGeom>
            <a:noFill/>
          </p:spPr>
          <p:txBody>
            <a:bodyPr wrap="square" rtlCol="0">
              <a:spAutoFit/>
            </a:bodyPr>
            <a:lstStyle/>
            <a:p>
              <a:pPr algn="ctr"/>
              <a:r>
                <a:rPr lang="zh-CN" altLang="en-US" sz="2400" b="1" dirty="0">
                  <a:solidFill>
                    <a:schemeClr val="bg1"/>
                  </a:solidFill>
                  <a:cs typeface="+mn-ea"/>
                  <a:sym typeface="+mn-lt"/>
                </a:rPr>
                <a:t>吃 粽 子</a:t>
              </a:r>
            </a:p>
          </p:txBody>
        </p:sp>
      </p:grpSp>
    </p:spTree>
    <p:extLst>
      <p:ext uri="{BB962C8B-B14F-4D97-AF65-F5344CB8AC3E}">
        <p14:creationId xmlns:p14="http://schemas.microsoft.com/office/powerpoint/2010/main" val="1391408426"/>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1+#ppt_w/2"/>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additive="base">
                                        <p:cTn id="12" dur="500" fill="hold"/>
                                        <p:tgtEl>
                                          <p:spTgt spid="2051"/>
                                        </p:tgtEl>
                                        <p:attrNameLst>
                                          <p:attrName>ppt_x</p:attrName>
                                        </p:attrNameLst>
                                      </p:cBhvr>
                                      <p:tavLst>
                                        <p:tav tm="0">
                                          <p:val>
                                            <p:strVal val="0-#ppt_w/2"/>
                                          </p:val>
                                        </p:tav>
                                        <p:tav tm="100000">
                                          <p:val>
                                            <p:strVal val="#ppt_x"/>
                                          </p:val>
                                        </p:tav>
                                      </p:tavLst>
                                    </p:anim>
                                    <p:anim calcmode="lin" valueType="num">
                                      <p:cBhvr additive="base">
                                        <p:cTn id="13" dur="500" fill="hold"/>
                                        <p:tgtEl>
                                          <p:spTgt spid="205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additive="base">
                                        <p:cTn id="17" dur="500" fill="hold"/>
                                        <p:tgtEl>
                                          <p:spTgt spid="2053"/>
                                        </p:tgtEl>
                                        <p:attrNameLst>
                                          <p:attrName>ppt_x</p:attrName>
                                        </p:attrNameLst>
                                      </p:cBhvr>
                                      <p:tavLst>
                                        <p:tav tm="0">
                                          <p:val>
                                            <p:strVal val="1+#ppt_w/2"/>
                                          </p:val>
                                        </p:tav>
                                        <p:tav tm="100000">
                                          <p:val>
                                            <p:strVal val="#ppt_x"/>
                                          </p:val>
                                        </p:tav>
                                      </p:tavLst>
                                    </p:anim>
                                    <p:anim calcmode="lin" valueType="num">
                                      <p:cBhvr additive="base">
                                        <p:cTn id="18" dur="500" fill="hold"/>
                                        <p:tgtEl>
                                          <p:spTgt spid="205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2052"/>
                                        </p:tgtEl>
                                        <p:attrNameLst>
                                          <p:attrName>style.visibility</p:attrName>
                                        </p:attrNameLst>
                                      </p:cBhvr>
                                      <p:to>
                                        <p:strVal val="visible"/>
                                      </p:to>
                                    </p:set>
                                    <p:anim calcmode="lin" valueType="num">
                                      <p:cBhvr additive="base">
                                        <p:cTn id="22" dur="500" fill="hold"/>
                                        <p:tgtEl>
                                          <p:spTgt spid="2052"/>
                                        </p:tgtEl>
                                        <p:attrNameLst>
                                          <p:attrName>ppt_x</p:attrName>
                                        </p:attrNameLst>
                                      </p:cBhvr>
                                      <p:tavLst>
                                        <p:tav tm="0">
                                          <p:val>
                                            <p:strVal val="0-#ppt_w/2"/>
                                          </p:val>
                                        </p:tav>
                                        <p:tav tm="100000">
                                          <p:val>
                                            <p:strVal val="#ppt_x"/>
                                          </p:val>
                                        </p:tav>
                                      </p:tavLst>
                                    </p:anim>
                                    <p:anim calcmode="lin" valueType="num">
                                      <p:cBhvr additive="base">
                                        <p:cTn id="23" dur="500" fill="hold"/>
                                        <p:tgtEl>
                                          <p:spTgt spid="2052"/>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1" nodeType="click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anim calcmode="lin" valueType="num">
                                      <p:cBhvr>
                                        <p:cTn id="3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一城之风\Desktop\端午节\端午节\7316537_162050733343_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069581" y="2539433"/>
            <a:ext cx="3362233" cy="25216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863963" y="2539433"/>
            <a:ext cx="6008914" cy="2536400"/>
          </a:xfrm>
          <a:prstGeom prst="rect">
            <a:avLst/>
          </a:prstGeom>
          <a:noFill/>
        </p:spPr>
        <p:txBody>
          <a:bodyPr wrap="square" rtlCol="0">
            <a:spAutoFit/>
          </a:bodyPr>
          <a:lstStyle/>
          <a:p>
            <a:pPr>
              <a:lnSpc>
                <a:spcPct val="150000"/>
              </a:lnSpc>
            </a:pPr>
            <a:r>
              <a:rPr lang="zh-CN" altLang="en-US" b="1" dirty="0">
                <a:solidFill>
                  <a:srgbClr val="332C2B"/>
                </a:solidFill>
                <a:cs typeface="+mn-ea"/>
                <a:sym typeface="+mn-lt"/>
              </a:rPr>
              <a:t>         粽子最早出现在春秋时期，当时主要有两种粽子用菰叶（茭白叶）包黍米成牛角状，称“角黍”；用竹筒装米密封烤熟，称“筒粽”。到晋代，端午食粽子成为全国性风俗，“仲夏端午，烹鹜角黍”，这是西晋周处所作</a:t>
            </a:r>
            <a:r>
              <a:rPr lang="en-US" altLang="zh-CN" b="1" dirty="0">
                <a:solidFill>
                  <a:srgbClr val="332C2B"/>
                </a:solidFill>
                <a:cs typeface="+mn-ea"/>
                <a:sym typeface="+mn-lt"/>
              </a:rPr>
              <a:t>《</a:t>
            </a:r>
            <a:r>
              <a:rPr lang="zh-CN" altLang="en-US" b="1" dirty="0">
                <a:solidFill>
                  <a:srgbClr val="332C2B"/>
                </a:solidFill>
                <a:cs typeface="+mn-ea"/>
                <a:sym typeface="+mn-lt"/>
              </a:rPr>
              <a:t>风土记</a:t>
            </a:r>
            <a:r>
              <a:rPr lang="en-US" altLang="zh-CN" b="1" dirty="0">
                <a:solidFill>
                  <a:srgbClr val="332C2B"/>
                </a:solidFill>
                <a:cs typeface="+mn-ea"/>
                <a:sym typeface="+mn-lt"/>
              </a:rPr>
              <a:t>》</a:t>
            </a:r>
            <a:r>
              <a:rPr lang="zh-CN" altLang="en-US" b="1" dirty="0">
                <a:solidFill>
                  <a:srgbClr val="332C2B"/>
                </a:solidFill>
                <a:cs typeface="+mn-ea"/>
                <a:sym typeface="+mn-lt"/>
              </a:rPr>
              <a:t>一书中的明确记载。当时包粽子的原 料除米外，还添加中药材益智仁，</a:t>
            </a:r>
          </a:p>
        </p:txBody>
      </p:sp>
      <p:grpSp>
        <p:nvGrpSpPr>
          <p:cNvPr id="5" name="组合 4">
            <a:extLst>
              <a:ext uri="{FF2B5EF4-FFF2-40B4-BE49-F238E27FC236}">
                <a16:creationId xmlns:a16="http://schemas.microsoft.com/office/drawing/2014/main" id="{352D81EF-EAD1-48DC-8449-AC93BAF93F62}"/>
              </a:ext>
            </a:extLst>
          </p:cNvPr>
          <p:cNvGrpSpPr/>
          <p:nvPr/>
        </p:nvGrpSpPr>
        <p:grpSpPr>
          <a:xfrm>
            <a:off x="4901677" y="734016"/>
            <a:ext cx="2388646" cy="461665"/>
            <a:chOff x="4765044" y="2129336"/>
            <a:chExt cx="2511274" cy="485366"/>
          </a:xfrm>
        </p:grpSpPr>
        <p:sp>
          <p:nvSpPr>
            <p:cNvPr id="9" name="矩形: 圆角 8">
              <a:extLst>
                <a:ext uri="{FF2B5EF4-FFF2-40B4-BE49-F238E27FC236}">
                  <a16:creationId xmlns:a16="http://schemas.microsoft.com/office/drawing/2014/main" id="{B36ED226-C7FE-4148-A38A-131DB34EB286}"/>
                </a:ext>
              </a:extLst>
            </p:cNvPr>
            <p:cNvSpPr/>
            <p:nvPr/>
          </p:nvSpPr>
          <p:spPr>
            <a:xfrm>
              <a:off x="4765044" y="2141836"/>
              <a:ext cx="2434613" cy="449942"/>
            </a:xfrm>
            <a:prstGeom prst="roundRect">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a:extLst>
                <a:ext uri="{FF2B5EF4-FFF2-40B4-BE49-F238E27FC236}">
                  <a16:creationId xmlns:a16="http://schemas.microsoft.com/office/drawing/2014/main" id="{83DC315D-8DB5-4FC7-B32E-EAC85E561798}"/>
                </a:ext>
              </a:extLst>
            </p:cNvPr>
            <p:cNvSpPr txBox="1"/>
            <p:nvPr/>
          </p:nvSpPr>
          <p:spPr>
            <a:xfrm>
              <a:off x="4841705" y="2129336"/>
              <a:ext cx="2434613" cy="485366"/>
            </a:xfrm>
            <a:prstGeom prst="rect">
              <a:avLst/>
            </a:prstGeom>
            <a:noFill/>
          </p:spPr>
          <p:txBody>
            <a:bodyPr wrap="square" rtlCol="0">
              <a:spAutoFit/>
            </a:bodyPr>
            <a:lstStyle/>
            <a:p>
              <a:pPr algn="ctr"/>
              <a:r>
                <a:rPr lang="zh-CN" altLang="en-US" sz="2400" b="1" dirty="0">
                  <a:solidFill>
                    <a:schemeClr val="bg1"/>
                  </a:solidFill>
                  <a:cs typeface="+mn-ea"/>
                  <a:sym typeface="+mn-lt"/>
                </a:rPr>
                <a:t>端午节的由来</a:t>
              </a:r>
            </a:p>
          </p:txBody>
        </p:sp>
      </p:grpSp>
    </p:spTree>
    <p:extLst>
      <p:ext uri="{BB962C8B-B14F-4D97-AF65-F5344CB8AC3E}">
        <p14:creationId xmlns:p14="http://schemas.microsoft.com/office/powerpoint/2010/main" val="4227326099"/>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500" fill="hold"/>
                                        <p:tgtEl>
                                          <p:spTgt spid="2"/>
                                        </p:tgtEl>
                                        <p:attrNameLst>
                                          <p:attrName>ppt_x</p:attrName>
                                        </p:attrNameLst>
                                      </p:cBhvr>
                                      <p:tavLst>
                                        <p:tav tm="0">
                                          <p:val>
                                            <p:strVal val="#ppt_x"/>
                                          </p:val>
                                        </p:tav>
                                        <p:tav tm="100000">
                                          <p:val>
                                            <p:strVal val="#ppt_x"/>
                                          </p:val>
                                        </p:tav>
                                      </p:tavLst>
                                    </p:anim>
                                    <p:anim calcmode="lin" valueType="num">
                                      <p:cBhvr additive="base">
                                        <p:cTn id="13"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0095221455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93284" y="2216378"/>
            <a:ext cx="6000054" cy="371476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a:extLst>
              <a:ext uri="{FF2B5EF4-FFF2-40B4-BE49-F238E27FC236}">
                <a16:creationId xmlns:a16="http://schemas.microsoft.com/office/drawing/2014/main" id="{92FB7BD5-FC74-4053-A757-F65F0F7CB399}"/>
              </a:ext>
            </a:extLst>
          </p:cNvPr>
          <p:cNvGrpSpPr/>
          <p:nvPr/>
        </p:nvGrpSpPr>
        <p:grpSpPr>
          <a:xfrm>
            <a:off x="4901676" y="691068"/>
            <a:ext cx="2315728" cy="461665"/>
            <a:chOff x="4765044" y="2124123"/>
            <a:chExt cx="2434613" cy="485366"/>
          </a:xfrm>
        </p:grpSpPr>
        <p:sp>
          <p:nvSpPr>
            <p:cNvPr id="9" name="矩形: 圆角 8">
              <a:extLst>
                <a:ext uri="{FF2B5EF4-FFF2-40B4-BE49-F238E27FC236}">
                  <a16:creationId xmlns:a16="http://schemas.microsoft.com/office/drawing/2014/main" id="{521D99AE-3D6A-495A-BA03-C414D30CE57A}"/>
                </a:ext>
              </a:extLst>
            </p:cNvPr>
            <p:cNvSpPr/>
            <p:nvPr/>
          </p:nvSpPr>
          <p:spPr>
            <a:xfrm>
              <a:off x="4765044" y="2141836"/>
              <a:ext cx="2434613" cy="449942"/>
            </a:xfrm>
            <a:prstGeom prst="roundRect">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a:extLst>
                <a:ext uri="{FF2B5EF4-FFF2-40B4-BE49-F238E27FC236}">
                  <a16:creationId xmlns:a16="http://schemas.microsoft.com/office/drawing/2014/main" id="{09EE8A94-2E0C-4706-B040-A30A4DFB29E0}"/>
                </a:ext>
              </a:extLst>
            </p:cNvPr>
            <p:cNvSpPr txBox="1"/>
            <p:nvPr/>
          </p:nvSpPr>
          <p:spPr>
            <a:xfrm>
              <a:off x="5036587" y="2124123"/>
              <a:ext cx="2032634" cy="485366"/>
            </a:xfrm>
            <a:prstGeom prst="rect">
              <a:avLst/>
            </a:prstGeom>
            <a:noFill/>
          </p:spPr>
          <p:txBody>
            <a:bodyPr wrap="square" rtlCol="0">
              <a:spAutoFit/>
            </a:bodyPr>
            <a:lstStyle/>
            <a:p>
              <a:pPr algn="ctr"/>
              <a:r>
                <a:rPr lang="zh-CN" altLang="en-US" sz="2400" b="1" dirty="0">
                  <a:solidFill>
                    <a:schemeClr val="bg1"/>
                  </a:solidFill>
                  <a:cs typeface="+mn-ea"/>
                  <a:sym typeface="+mn-lt"/>
                </a:rPr>
                <a:t>做 粽 子</a:t>
              </a:r>
            </a:p>
          </p:txBody>
        </p:sp>
      </p:grpSp>
      <p:pic>
        <p:nvPicPr>
          <p:cNvPr id="3" name="图片 2">
            <a:extLst>
              <a:ext uri="{FF2B5EF4-FFF2-40B4-BE49-F238E27FC236}">
                <a16:creationId xmlns:a16="http://schemas.microsoft.com/office/drawing/2014/main" id="{25E05127-7CBF-4F04-8F84-5328DA26768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84238" y="798286"/>
            <a:ext cx="4156219" cy="6184098"/>
          </a:xfrm>
          <a:prstGeom prst="rect">
            <a:avLst/>
          </a:prstGeom>
        </p:spPr>
      </p:pic>
    </p:spTree>
    <p:extLst>
      <p:ext uri="{BB962C8B-B14F-4D97-AF65-F5344CB8AC3E}">
        <p14:creationId xmlns:p14="http://schemas.microsoft.com/office/powerpoint/2010/main" val="465586080"/>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7016" y="2986084"/>
            <a:ext cx="5358984" cy="1689052"/>
          </a:xfrm>
          <a:prstGeom prst="rect">
            <a:avLst/>
          </a:prstGeom>
        </p:spPr>
        <p:txBody>
          <a:bodyPr wrap="square">
            <a:spAutoFit/>
          </a:bodyPr>
          <a:lstStyle/>
          <a:p>
            <a:pPr>
              <a:lnSpc>
                <a:spcPct val="150000"/>
              </a:lnSpc>
            </a:pPr>
            <a:r>
              <a:rPr lang="en-US" altLang="zh-CN" sz="2400" b="1" dirty="0">
                <a:solidFill>
                  <a:srgbClr val="332C2B"/>
                </a:solidFill>
                <a:cs typeface="+mn-ea"/>
                <a:sym typeface="+mn-lt"/>
              </a:rPr>
              <a:t>         </a:t>
            </a:r>
            <a:r>
              <a:rPr lang="zh-CN" altLang="zh-CN" sz="2400" b="1" dirty="0">
                <a:solidFill>
                  <a:srgbClr val="332C2B"/>
                </a:solidFill>
                <a:cs typeface="+mn-ea"/>
                <a:sym typeface="+mn-lt"/>
              </a:rPr>
              <a:t>旧时端午节驱邪辟祟之物，也作装饰品。我国古代视虎为神兽，俗以为可以镇祟辟邪、保佑安宁。</a:t>
            </a:r>
            <a:endParaRPr lang="zh-CN" altLang="en-US" sz="2400" b="1" dirty="0">
              <a:solidFill>
                <a:srgbClr val="332C2B"/>
              </a:solidFill>
              <a:cs typeface="+mn-ea"/>
              <a:sym typeface="+mn-lt"/>
            </a:endParaRPr>
          </a:p>
        </p:txBody>
      </p:sp>
      <p:pic>
        <p:nvPicPr>
          <p:cNvPr id="1026" name="Picture 2" descr="C:\Users\一城之风\Desktop\端午节\5021_157802137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60516" y="2206750"/>
            <a:ext cx="4971000" cy="324772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a:extLst>
              <a:ext uri="{FF2B5EF4-FFF2-40B4-BE49-F238E27FC236}">
                <a16:creationId xmlns:a16="http://schemas.microsoft.com/office/drawing/2014/main" id="{83958BEA-EA67-4E0D-8501-4920F0D63A71}"/>
              </a:ext>
            </a:extLst>
          </p:cNvPr>
          <p:cNvGrpSpPr/>
          <p:nvPr/>
        </p:nvGrpSpPr>
        <p:grpSpPr>
          <a:xfrm>
            <a:off x="4938136" y="831037"/>
            <a:ext cx="2315728" cy="461665"/>
            <a:chOff x="4765044" y="2106413"/>
            <a:chExt cx="2434613" cy="485366"/>
          </a:xfrm>
        </p:grpSpPr>
        <p:sp>
          <p:nvSpPr>
            <p:cNvPr id="8" name="矩形: 圆角 7">
              <a:extLst>
                <a:ext uri="{FF2B5EF4-FFF2-40B4-BE49-F238E27FC236}">
                  <a16:creationId xmlns:a16="http://schemas.microsoft.com/office/drawing/2014/main" id="{FB8B538E-B8E6-4400-A1BC-B110441C794A}"/>
                </a:ext>
              </a:extLst>
            </p:cNvPr>
            <p:cNvSpPr/>
            <p:nvPr/>
          </p:nvSpPr>
          <p:spPr>
            <a:xfrm>
              <a:off x="4765044" y="2141836"/>
              <a:ext cx="2434613" cy="449942"/>
            </a:xfrm>
            <a:prstGeom prst="roundRect">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a:extLst>
                <a:ext uri="{FF2B5EF4-FFF2-40B4-BE49-F238E27FC236}">
                  <a16:creationId xmlns:a16="http://schemas.microsoft.com/office/drawing/2014/main" id="{184C953C-85C6-4D53-907E-08130589731C}"/>
                </a:ext>
              </a:extLst>
            </p:cNvPr>
            <p:cNvSpPr txBox="1"/>
            <p:nvPr/>
          </p:nvSpPr>
          <p:spPr>
            <a:xfrm>
              <a:off x="4966034" y="2106413"/>
              <a:ext cx="2032634" cy="485366"/>
            </a:xfrm>
            <a:prstGeom prst="rect">
              <a:avLst/>
            </a:prstGeom>
            <a:noFill/>
          </p:spPr>
          <p:txBody>
            <a:bodyPr wrap="square" rtlCol="0">
              <a:spAutoFit/>
            </a:bodyPr>
            <a:lstStyle/>
            <a:p>
              <a:pPr algn="ctr"/>
              <a:r>
                <a:rPr lang="zh-CN" altLang="en-US" sz="2400" b="1" dirty="0">
                  <a:solidFill>
                    <a:schemeClr val="bg1"/>
                  </a:solidFill>
                  <a:cs typeface="+mn-ea"/>
                  <a:sym typeface="+mn-lt"/>
                </a:rPr>
                <a:t>爱 虎</a:t>
              </a:r>
            </a:p>
          </p:txBody>
        </p:sp>
      </p:grpSp>
    </p:spTree>
    <p:extLst>
      <p:ext uri="{BB962C8B-B14F-4D97-AF65-F5344CB8AC3E}">
        <p14:creationId xmlns:p14="http://schemas.microsoft.com/office/powerpoint/2010/main" val="2159312767"/>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一城之风\Desktop\端午节\001e909aa40609d3f3272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60208" y="1401009"/>
            <a:ext cx="5328592" cy="489654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矩形 3"/>
          <p:cNvSpPr/>
          <p:nvPr/>
        </p:nvSpPr>
        <p:spPr>
          <a:xfrm>
            <a:off x="1302481" y="2344330"/>
            <a:ext cx="4793519" cy="2807948"/>
          </a:xfrm>
          <a:prstGeom prst="rect">
            <a:avLst/>
          </a:prstGeom>
        </p:spPr>
        <p:txBody>
          <a:bodyPr wrap="square">
            <a:spAutoFit/>
          </a:bodyPr>
          <a:lstStyle/>
          <a:p>
            <a:pPr>
              <a:lnSpc>
                <a:spcPct val="150000"/>
              </a:lnSpc>
            </a:pPr>
            <a:r>
              <a:rPr lang="zh-CN" altLang="zh-CN" sz="2000" b="1" dirty="0">
                <a:solidFill>
                  <a:srgbClr val="332C2B"/>
                </a:solidFill>
                <a:cs typeface="+mn-ea"/>
                <a:sym typeface="+mn-lt"/>
              </a:rPr>
              <a:t>端午节时以雄黄涂抹小儿额头的习俗，云可驱避毒虫。</a:t>
            </a:r>
            <a:endParaRPr lang="en-US" altLang="zh-CN" sz="2000" b="1" dirty="0">
              <a:solidFill>
                <a:srgbClr val="332C2B"/>
              </a:solidFill>
              <a:cs typeface="+mn-ea"/>
              <a:sym typeface="+mn-lt"/>
            </a:endParaRPr>
          </a:p>
          <a:p>
            <a:pPr>
              <a:lnSpc>
                <a:spcPct val="150000"/>
              </a:lnSpc>
            </a:pPr>
            <a:r>
              <a:rPr lang="zh-CN" altLang="zh-CN" sz="2000" b="1" dirty="0">
                <a:solidFill>
                  <a:srgbClr val="332C2B"/>
                </a:solidFill>
                <a:cs typeface="+mn-ea"/>
                <a:sym typeface="+mn-lt"/>
              </a:rPr>
              <a:t>典型的方法是用雄黄酒在小儿额头画“王”字，一借雄黄以驱毒，二借猛虎</a:t>
            </a:r>
            <a:r>
              <a:rPr lang="en-US" altLang="zh-CN" sz="2000" b="1" dirty="0">
                <a:solidFill>
                  <a:srgbClr val="332C2B"/>
                </a:solidFill>
                <a:cs typeface="+mn-ea"/>
                <a:sym typeface="+mn-lt"/>
              </a:rPr>
              <a:t>(</a:t>
            </a:r>
            <a:r>
              <a:rPr lang="zh-CN" altLang="zh-CN" sz="2000" b="1" dirty="0">
                <a:solidFill>
                  <a:srgbClr val="332C2B"/>
                </a:solidFill>
                <a:cs typeface="+mn-ea"/>
                <a:sym typeface="+mn-lt"/>
              </a:rPr>
              <a:t>“王”似虎的额纹，又虎为兽中之王，因以代虎</a:t>
            </a:r>
            <a:r>
              <a:rPr lang="en-US" altLang="zh-CN" sz="2000" b="1" dirty="0">
                <a:solidFill>
                  <a:srgbClr val="332C2B"/>
                </a:solidFill>
                <a:cs typeface="+mn-ea"/>
                <a:sym typeface="+mn-lt"/>
              </a:rPr>
              <a:t>)</a:t>
            </a:r>
            <a:r>
              <a:rPr lang="zh-CN" altLang="zh-CN" sz="2000" b="1" dirty="0">
                <a:solidFill>
                  <a:srgbClr val="332C2B"/>
                </a:solidFill>
                <a:cs typeface="+mn-ea"/>
                <a:sym typeface="+mn-lt"/>
              </a:rPr>
              <a:t>以镇邪。</a:t>
            </a:r>
            <a:endParaRPr lang="zh-CN" altLang="en-US" sz="2000" b="1" dirty="0">
              <a:solidFill>
                <a:srgbClr val="332C2B"/>
              </a:solidFill>
              <a:cs typeface="+mn-ea"/>
              <a:sym typeface="+mn-lt"/>
            </a:endParaRPr>
          </a:p>
        </p:txBody>
      </p:sp>
      <p:grpSp>
        <p:nvGrpSpPr>
          <p:cNvPr id="6" name="组合 5">
            <a:extLst>
              <a:ext uri="{FF2B5EF4-FFF2-40B4-BE49-F238E27FC236}">
                <a16:creationId xmlns:a16="http://schemas.microsoft.com/office/drawing/2014/main" id="{1017AC99-045B-4FA5-A78C-B80F97D5F103}"/>
              </a:ext>
            </a:extLst>
          </p:cNvPr>
          <p:cNvGrpSpPr/>
          <p:nvPr/>
        </p:nvGrpSpPr>
        <p:grpSpPr>
          <a:xfrm>
            <a:off x="4938135" y="729954"/>
            <a:ext cx="2315729" cy="461665"/>
            <a:chOff x="4765044" y="2124123"/>
            <a:chExt cx="2434613" cy="485366"/>
          </a:xfrm>
        </p:grpSpPr>
        <p:sp>
          <p:nvSpPr>
            <p:cNvPr id="8" name="矩形: 圆角 7">
              <a:extLst>
                <a:ext uri="{FF2B5EF4-FFF2-40B4-BE49-F238E27FC236}">
                  <a16:creationId xmlns:a16="http://schemas.microsoft.com/office/drawing/2014/main" id="{D00F2F50-9B7A-4190-A9C4-3B2D338AA837}"/>
                </a:ext>
              </a:extLst>
            </p:cNvPr>
            <p:cNvSpPr/>
            <p:nvPr/>
          </p:nvSpPr>
          <p:spPr>
            <a:xfrm>
              <a:off x="4765044" y="2141836"/>
              <a:ext cx="2434613" cy="449942"/>
            </a:xfrm>
            <a:prstGeom prst="roundRect">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a:extLst>
                <a:ext uri="{FF2B5EF4-FFF2-40B4-BE49-F238E27FC236}">
                  <a16:creationId xmlns:a16="http://schemas.microsoft.com/office/drawing/2014/main" id="{6AE289D3-5C61-49B6-BD16-B9F7F2BEE83D}"/>
                </a:ext>
              </a:extLst>
            </p:cNvPr>
            <p:cNvSpPr txBox="1"/>
            <p:nvPr/>
          </p:nvSpPr>
          <p:spPr>
            <a:xfrm>
              <a:off x="4966032" y="2124123"/>
              <a:ext cx="2032634" cy="485366"/>
            </a:xfrm>
            <a:prstGeom prst="rect">
              <a:avLst/>
            </a:prstGeom>
            <a:noFill/>
          </p:spPr>
          <p:txBody>
            <a:bodyPr wrap="square" rtlCol="0">
              <a:spAutoFit/>
            </a:bodyPr>
            <a:lstStyle/>
            <a:p>
              <a:pPr algn="ctr"/>
              <a:r>
                <a:rPr lang="zh-CN" altLang="en-US" sz="2400" b="1" dirty="0">
                  <a:solidFill>
                    <a:schemeClr val="bg1"/>
                  </a:solidFill>
                  <a:cs typeface="+mn-ea"/>
                  <a:sym typeface="+mn-lt"/>
                </a:rPr>
                <a:t>画 额</a:t>
              </a:r>
            </a:p>
          </p:txBody>
        </p:sp>
      </p:grpSp>
    </p:spTree>
    <p:extLst>
      <p:ext uri="{BB962C8B-B14F-4D97-AF65-F5344CB8AC3E}">
        <p14:creationId xmlns:p14="http://schemas.microsoft.com/office/powerpoint/2010/main" val="176455773"/>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 calcmode="lin" valueType="num">
                                      <p:cBhvr>
                                        <p:cTn id="1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一城之风\Desktop\端午节\1087875944_13.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354"/>
          <a:stretch/>
        </p:blipFill>
        <p:spPr bwMode="auto">
          <a:xfrm>
            <a:off x="8075340" y="2345509"/>
            <a:ext cx="3370989" cy="29121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2" name="Picture 4" descr="C:\Users\一城之风\Desktop\端午节\120640175018247621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75340" y="2341436"/>
            <a:ext cx="3370989" cy="290774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3" name="Picture 5" descr="C:\Users\一城之风\Desktop\端午节\11171189_950206.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075340" y="2345509"/>
            <a:ext cx="3370989" cy="29121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一城之风\Desktop\端午节\5709719902576402868.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070262" y="2338636"/>
            <a:ext cx="3374564" cy="29190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5" name="Picture 7" descr="C:\Users\一城之风\Desktop\端午节\u=57386774,4219498387&amp;fm=52&amp;gp=0.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075340" y="2339442"/>
            <a:ext cx="3370989" cy="29182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6452443" y="2832815"/>
            <a:ext cx="861774" cy="2315754"/>
          </a:xfrm>
          <a:prstGeom prst="rect">
            <a:avLst/>
          </a:prstGeom>
          <a:noFill/>
        </p:spPr>
        <p:txBody>
          <a:bodyPr vert="eaVert" wrap="square" rtlCol="0">
            <a:spAutoFit/>
          </a:bodyPr>
          <a:lstStyle/>
          <a:p>
            <a:r>
              <a:rPr lang="zh-CN" altLang="en-US" sz="4400" b="1" dirty="0">
                <a:solidFill>
                  <a:srgbClr val="332C2B"/>
                </a:solidFill>
                <a:cs typeface="+mn-ea"/>
                <a:sym typeface="+mn-lt"/>
              </a:rPr>
              <a:t>戴香包</a:t>
            </a:r>
          </a:p>
        </p:txBody>
      </p:sp>
      <p:pic>
        <p:nvPicPr>
          <p:cNvPr id="8" name="Picture 2" descr="C:\Users\一城之风\Desktop\端午节\01300000201162124331295572614.jpg">
            <a:extLst>
              <a:ext uri="{FF2B5EF4-FFF2-40B4-BE49-F238E27FC236}">
                <a16:creationId xmlns:a16="http://schemas.microsoft.com/office/drawing/2014/main" id="{71051BB2-B7D0-45AD-8ABD-694D9CC4A91E}"/>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46102" y="2323467"/>
            <a:ext cx="3916473" cy="29478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3" descr="C:\Users\一城之风\Desktop\端午节\01300000201162124331302254401.jpg">
            <a:extLst>
              <a:ext uri="{FF2B5EF4-FFF2-40B4-BE49-F238E27FC236}">
                <a16:creationId xmlns:a16="http://schemas.microsoft.com/office/drawing/2014/main" id="{1E25941A-4D51-429B-80FB-90519D84CD87}"/>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46101" y="2338636"/>
            <a:ext cx="3970585" cy="29478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4" descr="C:\Users\一城之风\Desktop\端午节\u=2231158649,786926186&amp;fm=52&amp;gp=0.jpg">
            <a:extLst>
              <a:ext uri="{FF2B5EF4-FFF2-40B4-BE49-F238E27FC236}">
                <a16:creationId xmlns:a16="http://schemas.microsoft.com/office/drawing/2014/main" id="{9E8895F3-BE5B-4382-B1CC-34882BC13E05}"/>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89323" y="2345108"/>
            <a:ext cx="3816577" cy="28624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5" descr="C:\Users\一城之风\Desktop\端午节\u=3504176489,567975508&amp;fm=52&amp;gp=0.jpg">
            <a:extLst>
              <a:ext uri="{FF2B5EF4-FFF2-40B4-BE49-F238E27FC236}">
                <a16:creationId xmlns:a16="http://schemas.microsoft.com/office/drawing/2014/main" id="{72B46907-4019-4EBB-8C8C-279A21AA3C02}"/>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70786" y="2389527"/>
            <a:ext cx="3848358" cy="28862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6" descr="C:\Users\一城之风\Desktop\端午节\untitled.png">
            <a:extLst>
              <a:ext uri="{FF2B5EF4-FFF2-40B4-BE49-F238E27FC236}">
                <a16:creationId xmlns:a16="http://schemas.microsoft.com/office/drawing/2014/main" id="{7D204EA2-0B2A-49AD-ADB8-625F073476A8}"/>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757758" y="2338636"/>
            <a:ext cx="3948142" cy="29370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文本框 12">
            <a:extLst>
              <a:ext uri="{FF2B5EF4-FFF2-40B4-BE49-F238E27FC236}">
                <a16:creationId xmlns:a16="http://schemas.microsoft.com/office/drawing/2014/main" id="{68C6F061-7D87-4239-A076-A237BEAB399E}"/>
              </a:ext>
            </a:extLst>
          </p:cNvPr>
          <p:cNvSpPr txBox="1"/>
          <p:nvPr/>
        </p:nvSpPr>
        <p:spPr>
          <a:xfrm>
            <a:off x="4869818" y="2832815"/>
            <a:ext cx="861774" cy="1785104"/>
          </a:xfrm>
          <a:prstGeom prst="rect">
            <a:avLst/>
          </a:prstGeom>
          <a:noFill/>
        </p:spPr>
        <p:txBody>
          <a:bodyPr vert="eaVert" wrap="none" rtlCol="0">
            <a:spAutoFit/>
          </a:bodyPr>
          <a:lstStyle/>
          <a:p>
            <a:r>
              <a:rPr lang="zh-CN" altLang="en-US" sz="4400" b="1" dirty="0">
                <a:solidFill>
                  <a:srgbClr val="332C2B"/>
                </a:solidFill>
                <a:cs typeface="+mn-ea"/>
                <a:sym typeface="+mn-lt"/>
              </a:rPr>
              <a:t>长命缕</a:t>
            </a:r>
          </a:p>
        </p:txBody>
      </p:sp>
      <p:grpSp>
        <p:nvGrpSpPr>
          <p:cNvPr id="14" name="组合 13">
            <a:extLst>
              <a:ext uri="{FF2B5EF4-FFF2-40B4-BE49-F238E27FC236}">
                <a16:creationId xmlns:a16="http://schemas.microsoft.com/office/drawing/2014/main" id="{1B2F174C-6AD5-4D55-8B52-5F7A5ED74570}"/>
              </a:ext>
            </a:extLst>
          </p:cNvPr>
          <p:cNvGrpSpPr/>
          <p:nvPr/>
        </p:nvGrpSpPr>
        <p:grpSpPr>
          <a:xfrm>
            <a:off x="4901676" y="822138"/>
            <a:ext cx="2388647" cy="469179"/>
            <a:chOff x="4765044" y="2098512"/>
            <a:chExt cx="2511275" cy="493266"/>
          </a:xfrm>
        </p:grpSpPr>
        <p:sp>
          <p:nvSpPr>
            <p:cNvPr id="16" name="矩形: 圆角 15">
              <a:extLst>
                <a:ext uri="{FF2B5EF4-FFF2-40B4-BE49-F238E27FC236}">
                  <a16:creationId xmlns:a16="http://schemas.microsoft.com/office/drawing/2014/main" id="{0A0D7695-BDF9-4AB3-BC09-FECCEE4A5D2C}"/>
                </a:ext>
              </a:extLst>
            </p:cNvPr>
            <p:cNvSpPr/>
            <p:nvPr/>
          </p:nvSpPr>
          <p:spPr>
            <a:xfrm>
              <a:off x="4765044" y="2141836"/>
              <a:ext cx="2434613" cy="449942"/>
            </a:xfrm>
            <a:prstGeom prst="roundRect">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a:extLst>
                <a:ext uri="{FF2B5EF4-FFF2-40B4-BE49-F238E27FC236}">
                  <a16:creationId xmlns:a16="http://schemas.microsoft.com/office/drawing/2014/main" id="{18B34371-ACE2-4D0F-A6CC-B683B33C00AE}"/>
                </a:ext>
              </a:extLst>
            </p:cNvPr>
            <p:cNvSpPr txBox="1"/>
            <p:nvPr/>
          </p:nvSpPr>
          <p:spPr>
            <a:xfrm>
              <a:off x="5243685" y="2098512"/>
              <a:ext cx="2032634" cy="485366"/>
            </a:xfrm>
            <a:prstGeom prst="rect">
              <a:avLst/>
            </a:prstGeom>
            <a:noFill/>
          </p:spPr>
          <p:txBody>
            <a:bodyPr wrap="square" rtlCol="0">
              <a:spAutoFit/>
            </a:bodyPr>
            <a:lstStyle/>
            <a:p>
              <a:r>
                <a:rPr lang="zh-CN" altLang="en-US" sz="2400" b="1" dirty="0">
                  <a:solidFill>
                    <a:schemeClr val="bg1"/>
                  </a:solidFill>
                  <a:cs typeface="+mn-ea"/>
                  <a:sym typeface="+mn-lt"/>
                </a:rPr>
                <a:t>佩戴习俗</a:t>
              </a:r>
            </a:p>
          </p:txBody>
        </p:sp>
      </p:grpSp>
    </p:spTree>
    <p:extLst>
      <p:ext uri="{BB962C8B-B14F-4D97-AF65-F5344CB8AC3E}">
        <p14:creationId xmlns:p14="http://schemas.microsoft.com/office/powerpoint/2010/main" val="4279703273"/>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anim calcmode="lin" valueType="num">
                                      <p:cBhvr>
                                        <p:cTn id="21" dur="500" fill="hold"/>
                                        <p:tgtEl>
                                          <p:spTgt spid="2051"/>
                                        </p:tgtEl>
                                        <p:attrNameLst>
                                          <p:attrName>ppt_w</p:attrName>
                                        </p:attrNameLst>
                                      </p:cBhvr>
                                      <p:tavLst>
                                        <p:tav tm="0">
                                          <p:val>
                                            <p:fltVal val="0"/>
                                          </p:val>
                                        </p:tav>
                                        <p:tav tm="100000">
                                          <p:val>
                                            <p:strVal val="#ppt_w"/>
                                          </p:val>
                                        </p:tav>
                                      </p:tavLst>
                                    </p:anim>
                                    <p:anim calcmode="lin" valueType="num">
                                      <p:cBhvr>
                                        <p:cTn id="22" dur="500" fill="hold"/>
                                        <p:tgtEl>
                                          <p:spTgt spid="2051"/>
                                        </p:tgtEl>
                                        <p:attrNameLst>
                                          <p:attrName>ppt_h</p:attrName>
                                        </p:attrNameLst>
                                      </p:cBhvr>
                                      <p:tavLst>
                                        <p:tav tm="0">
                                          <p:val>
                                            <p:fltVal val="0"/>
                                          </p:val>
                                        </p:tav>
                                        <p:tav tm="100000">
                                          <p:val>
                                            <p:strVal val="#ppt_h"/>
                                          </p:val>
                                        </p:tav>
                                      </p:tavLst>
                                    </p:anim>
                                    <p:animEffect transition="in" filter="fade">
                                      <p:cBhvr>
                                        <p:cTn id="23" dur="500"/>
                                        <p:tgtEl>
                                          <p:spTgt spid="205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 calcmode="lin" valueType="num">
                                      <p:cBhvr>
                                        <p:cTn id="28" dur="500" fill="hold"/>
                                        <p:tgtEl>
                                          <p:spTgt spid="2052"/>
                                        </p:tgtEl>
                                        <p:attrNameLst>
                                          <p:attrName>ppt_w</p:attrName>
                                        </p:attrNameLst>
                                      </p:cBhvr>
                                      <p:tavLst>
                                        <p:tav tm="0">
                                          <p:val>
                                            <p:fltVal val="0"/>
                                          </p:val>
                                        </p:tav>
                                        <p:tav tm="100000">
                                          <p:val>
                                            <p:strVal val="#ppt_w"/>
                                          </p:val>
                                        </p:tav>
                                      </p:tavLst>
                                    </p:anim>
                                    <p:anim calcmode="lin" valueType="num">
                                      <p:cBhvr>
                                        <p:cTn id="29" dur="500" fill="hold"/>
                                        <p:tgtEl>
                                          <p:spTgt spid="2052"/>
                                        </p:tgtEl>
                                        <p:attrNameLst>
                                          <p:attrName>ppt_h</p:attrName>
                                        </p:attrNameLst>
                                      </p:cBhvr>
                                      <p:tavLst>
                                        <p:tav tm="0">
                                          <p:val>
                                            <p:fltVal val="0"/>
                                          </p:val>
                                        </p:tav>
                                        <p:tav tm="100000">
                                          <p:val>
                                            <p:strVal val="#ppt_h"/>
                                          </p:val>
                                        </p:tav>
                                      </p:tavLst>
                                    </p:anim>
                                    <p:animEffect transition="in" filter="fade">
                                      <p:cBhvr>
                                        <p:cTn id="30" dur="500"/>
                                        <p:tgtEl>
                                          <p:spTgt spid="205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053"/>
                                        </p:tgtEl>
                                        <p:attrNameLst>
                                          <p:attrName>style.visibility</p:attrName>
                                        </p:attrNameLst>
                                      </p:cBhvr>
                                      <p:to>
                                        <p:strVal val="visible"/>
                                      </p:to>
                                    </p:set>
                                    <p:anim calcmode="lin" valueType="num">
                                      <p:cBhvr>
                                        <p:cTn id="35" dur="500" fill="hold"/>
                                        <p:tgtEl>
                                          <p:spTgt spid="2053"/>
                                        </p:tgtEl>
                                        <p:attrNameLst>
                                          <p:attrName>ppt_w</p:attrName>
                                        </p:attrNameLst>
                                      </p:cBhvr>
                                      <p:tavLst>
                                        <p:tav tm="0">
                                          <p:val>
                                            <p:fltVal val="0"/>
                                          </p:val>
                                        </p:tav>
                                        <p:tav tm="100000">
                                          <p:val>
                                            <p:strVal val="#ppt_w"/>
                                          </p:val>
                                        </p:tav>
                                      </p:tavLst>
                                    </p:anim>
                                    <p:anim calcmode="lin" valueType="num">
                                      <p:cBhvr>
                                        <p:cTn id="36" dur="500" fill="hold"/>
                                        <p:tgtEl>
                                          <p:spTgt spid="2053"/>
                                        </p:tgtEl>
                                        <p:attrNameLst>
                                          <p:attrName>ppt_h</p:attrName>
                                        </p:attrNameLst>
                                      </p:cBhvr>
                                      <p:tavLst>
                                        <p:tav tm="0">
                                          <p:val>
                                            <p:fltVal val="0"/>
                                          </p:val>
                                        </p:tav>
                                        <p:tav tm="100000">
                                          <p:val>
                                            <p:strVal val="#ppt_h"/>
                                          </p:val>
                                        </p:tav>
                                      </p:tavLst>
                                    </p:anim>
                                    <p:animEffect transition="in" filter="fade">
                                      <p:cBhvr>
                                        <p:cTn id="37" dur="500"/>
                                        <p:tgtEl>
                                          <p:spTgt spid="205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054"/>
                                        </p:tgtEl>
                                        <p:attrNameLst>
                                          <p:attrName>style.visibility</p:attrName>
                                        </p:attrNameLst>
                                      </p:cBhvr>
                                      <p:to>
                                        <p:strVal val="visible"/>
                                      </p:to>
                                    </p:set>
                                    <p:anim calcmode="lin" valueType="num">
                                      <p:cBhvr>
                                        <p:cTn id="42" dur="500" fill="hold"/>
                                        <p:tgtEl>
                                          <p:spTgt spid="2054"/>
                                        </p:tgtEl>
                                        <p:attrNameLst>
                                          <p:attrName>ppt_w</p:attrName>
                                        </p:attrNameLst>
                                      </p:cBhvr>
                                      <p:tavLst>
                                        <p:tav tm="0">
                                          <p:val>
                                            <p:fltVal val="0"/>
                                          </p:val>
                                        </p:tav>
                                        <p:tav tm="100000">
                                          <p:val>
                                            <p:strVal val="#ppt_w"/>
                                          </p:val>
                                        </p:tav>
                                      </p:tavLst>
                                    </p:anim>
                                    <p:anim calcmode="lin" valueType="num">
                                      <p:cBhvr>
                                        <p:cTn id="43" dur="500" fill="hold"/>
                                        <p:tgtEl>
                                          <p:spTgt spid="2054"/>
                                        </p:tgtEl>
                                        <p:attrNameLst>
                                          <p:attrName>ppt_h</p:attrName>
                                        </p:attrNameLst>
                                      </p:cBhvr>
                                      <p:tavLst>
                                        <p:tav tm="0">
                                          <p:val>
                                            <p:fltVal val="0"/>
                                          </p:val>
                                        </p:tav>
                                        <p:tav tm="100000">
                                          <p:val>
                                            <p:strVal val="#ppt_h"/>
                                          </p:val>
                                        </p:tav>
                                      </p:tavLst>
                                    </p:anim>
                                    <p:animEffect transition="in" filter="fade">
                                      <p:cBhvr>
                                        <p:cTn id="44" dur="500"/>
                                        <p:tgtEl>
                                          <p:spTgt spid="2054"/>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2055"/>
                                        </p:tgtEl>
                                        <p:attrNameLst>
                                          <p:attrName>style.visibility</p:attrName>
                                        </p:attrNameLst>
                                      </p:cBhvr>
                                      <p:to>
                                        <p:strVal val="visible"/>
                                      </p:to>
                                    </p:set>
                                    <p:anim calcmode="lin" valueType="num">
                                      <p:cBhvr>
                                        <p:cTn id="49" dur="1000" fill="hold"/>
                                        <p:tgtEl>
                                          <p:spTgt spid="2055"/>
                                        </p:tgtEl>
                                        <p:attrNameLst>
                                          <p:attrName>ppt_w</p:attrName>
                                        </p:attrNameLst>
                                      </p:cBhvr>
                                      <p:tavLst>
                                        <p:tav tm="0">
                                          <p:val>
                                            <p:fltVal val="0"/>
                                          </p:val>
                                        </p:tav>
                                        <p:tav tm="100000">
                                          <p:val>
                                            <p:strVal val="#ppt_w"/>
                                          </p:val>
                                        </p:tav>
                                      </p:tavLst>
                                    </p:anim>
                                    <p:anim calcmode="lin" valueType="num">
                                      <p:cBhvr>
                                        <p:cTn id="50" dur="1000" fill="hold"/>
                                        <p:tgtEl>
                                          <p:spTgt spid="2055"/>
                                        </p:tgtEl>
                                        <p:attrNameLst>
                                          <p:attrName>ppt_h</p:attrName>
                                        </p:attrNameLst>
                                      </p:cBhvr>
                                      <p:tavLst>
                                        <p:tav tm="0">
                                          <p:val>
                                            <p:fltVal val="0"/>
                                          </p:val>
                                        </p:tav>
                                        <p:tav tm="100000">
                                          <p:val>
                                            <p:strVal val="#ppt_h"/>
                                          </p:val>
                                        </p:tav>
                                      </p:tavLst>
                                    </p:anim>
                                    <p:anim calcmode="lin" valueType="num">
                                      <p:cBhvr>
                                        <p:cTn id="51" dur="1000" fill="hold"/>
                                        <p:tgtEl>
                                          <p:spTgt spid="2055"/>
                                        </p:tgtEl>
                                        <p:attrNameLst>
                                          <p:attrName>style.rotation</p:attrName>
                                        </p:attrNameLst>
                                      </p:cBhvr>
                                      <p:tavLst>
                                        <p:tav tm="0">
                                          <p:val>
                                            <p:fltVal val="90"/>
                                          </p:val>
                                        </p:tav>
                                        <p:tav tm="100000">
                                          <p:val>
                                            <p:fltVal val="0"/>
                                          </p:val>
                                        </p:tav>
                                      </p:tavLst>
                                    </p:anim>
                                    <p:animEffect transition="in" filter="fade">
                                      <p:cBhvr>
                                        <p:cTn id="52" dur="1000"/>
                                        <p:tgtEl>
                                          <p:spTgt spid="2055"/>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53" presetClass="entr" presetSubtype="16"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fill="hold"/>
                                        <p:tgtEl>
                                          <p:spTgt spid="8"/>
                                        </p:tgtEl>
                                        <p:attrNameLst>
                                          <p:attrName>ppt_w</p:attrName>
                                        </p:attrNameLst>
                                      </p:cBhvr>
                                      <p:tavLst>
                                        <p:tav tm="0">
                                          <p:val>
                                            <p:fltVal val="0"/>
                                          </p:val>
                                        </p:tav>
                                        <p:tav tm="100000">
                                          <p:val>
                                            <p:strVal val="#ppt_w"/>
                                          </p:val>
                                        </p:tav>
                                      </p:tavLst>
                                    </p:anim>
                                    <p:anim calcmode="lin" valueType="num">
                                      <p:cBhvr>
                                        <p:cTn id="64" dur="500" fill="hold"/>
                                        <p:tgtEl>
                                          <p:spTgt spid="8"/>
                                        </p:tgtEl>
                                        <p:attrNameLst>
                                          <p:attrName>ppt_h</p:attrName>
                                        </p:attrNameLst>
                                      </p:cBhvr>
                                      <p:tavLst>
                                        <p:tav tm="0">
                                          <p:val>
                                            <p:fltVal val="0"/>
                                          </p:val>
                                        </p:tav>
                                        <p:tav tm="100000">
                                          <p:val>
                                            <p:strVal val="#ppt_h"/>
                                          </p:val>
                                        </p:tav>
                                      </p:tavLst>
                                    </p:anim>
                                    <p:animEffect transition="in" filter="fade">
                                      <p:cBhvr>
                                        <p:cTn id="65" dur="500"/>
                                        <p:tgtEl>
                                          <p:spTgt spid="8"/>
                                        </p:tgtEl>
                                      </p:cBhvr>
                                    </p:animEffect>
                                  </p:childTnLst>
                                </p:cTn>
                              </p:par>
                            </p:childTnLst>
                          </p:cTn>
                        </p:par>
                        <p:par>
                          <p:cTn id="66" fill="hold">
                            <p:stCondLst>
                              <p:cond delay="1500"/>
                            </p:stCondLst>
                            <p:childTnLst>
                              <p:par>
                                <p:cTn id="67" presetID="53" presetClass="entr" presetSubtype="16"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p:cTn id="69" dur="500" fill="hold"/>
                                        <p:tgtEl>
                                          <p:spTgt spid="9"/>
                                        </p:tgtEl>
                                        <p:attrNameLst>
                                          <p:attrName>ppt_w</p:attrName>
                                        </p:attrNameLst>
                                      </p:cBhvr>
                                      <p:tavLst>
                                        <p:tav tm="0">
                                          <p:val>
                                            <p:fltVal val="0"/>
                                          </p:val>
                                        </p:tav>
                                        <p:tav tm="100000">
                                          <p:val>
                                            <p:strVal val="#ppt_w"/>
                                          </p:val>
                                        </p:tav>
                                      </p:tavLst>
                                    </p:anim>
                                    <p:anim calcmode="lin" valueType="num">
                                      <p:cBhvr>
                                        <p:cTn id="70" dur="500" fill="hold"/>
                                        <p:tgtEl>
                                          <p:spTgt spid="9"/>
                                        </p:tgtEl>
                                        <p:attrNameLst>
                                          <p:attrName>ppt_h</p:attrName>
                                        </p:attrNameLst>
                                      </p:cBhvr>
                                      <p:tavLst>
                                        <p:tav tm="0">
                                          <p:val>
                                            <p:fltVal val="0"/>
                                          </p:val>
                                        </p:tav>
                                        <p:tav tm="100000">
                                          <p:val>
                                            <p:strVal val="#ppt_h"/>
                                          </p:val>
                                        </p:tav>
                                      </p:tavLst>
                                    </p:anim>
                                    <p:animEffect transition="in" filter="fade">
                                      <p:cBhvr>
                                        <p:cTn id="71" dur="500"/>
                                        <p:tgtEl>
                                          <p:spTgt spid="9"/>
                                        </p:tgtEl>
                                      </p:cBhvr>
                                    </p:animEffect>
                                  </p:childTnLst>
                                </p:cTn>
                              </p:par>
                            </p:childTnLst>
                          </p:cTn>
                        </p:par>
                        <p:par>
                          <p:cTn id="72" fill="hold">
                            <p:stCondLst>
                              <p:cond delay="2000"/>
                            </p:stCondLst>
                            <p:childTnLst>
                              <p:par>
                                <p:cTn id="73" presetID="53" presetClass="entr" presetSubtype="16"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500" fill="hold"/>
                                        <p:tgtEl>
                                          <p:spTgt spid="10"/>
                                        </p:tgtEl>
                                        <p:attrNameLst>
                                          <p:attrName>ppt_w</p:attrName>
                                        </p:attrNameLst>
                                      </p:cBhvr>
                                      <p:tavLst>
                                        <p:tav tm="0">
                                          <p:val>
                                            <p:fltVal val="0"/>
                                          </p:val>
                                        </p:tav>
                                        <p:tav tm="100000">
                                          <p:val>
                                            <p:strVal val="#ppt_w"/>
                                          </p:val>
                                        </p:tav>
                                      </p:tavLst>
                                    </p:anim>
                                    <p:anim calcmode="lin" valueType="num">
                                      <p:cBhvr>
                                        <p:cTn id="76" dur="500" fill="hold"/>
                                        <p:tgtEl>
                                          <p:spTgt spid="10"/>
                                        </p:tgtEl>
                                        <p:attrNameLst>
                                          <p:attrName>ppt_h</p:attrName>
                                        </p:attrNameLst>
                                      </p:cBhvr>
                                      <p:tavLst>
                                        <p:tav tm="0">
                                          <p:val>
                                            <p:fltVal val="0"/>
                                          </p:val>
                                        </p:tav>
                                        <p:tav tm="100000">
                                          <p:val>
                                            <p:strVal val="#ppt_h"/>
                                          </p:val>
                                        </p:tav>
                                      </p:tavLst>
                                    </p:anim>
                                    <p:animEffect transition="in" filter="fade">
                                      <p:cBhvr>
                                        <p:cTn id="77" dur="500"/>
                                        <p:tgtEl>
                                          <p:spTgt spid="10"/>
                                        </p:tgtEl>
                                      </p:cBhvr>
                                    </p:animEffect>
                                  </p:childTnLst>
                                </p:cTn>
                              </p:par>
                            </p:childTnLst>
                          </p:cTn>
                        </p:par>
                        <p:par>
                          <p:cTn id="78" fill="hold">
                            <p:stCondLst>
                              <p:cond delay="2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par>
                          <p:cTn id="84" fill="hold">
                            <p:stCondLst>
                              <p:cond delay="3000"/>
                            </p:stCondLst>
                            <p:childTnLst>
                              <p:par>
                                <p:cTn id="85" presetID="53" presetClass="entr" presetSubtype="16" fill="hold" nodeType="after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1000" fill="hold"/>
                                        <p:tgtEl>
                                          <p:spTgt spid="12"/>
                                        </p:tgtEl>
                                        <p:attrNameLst>
                                          <p:attrName>ppt_w</p:attrName>
                                        </p:attrNameLst>
                                      </p:cBhvr>
                                      <p:tavLst>
                                        <p:tav tm="0">
                                          <p:val>
                                            <p:fltVal val="0"/>
                                          </p:val>
                                        </p:tav>
                                        <p:tav tm="100000">
                                          <p:val>
                                            <p:strVal val="#ppt_w"/>
                                          </p:val>
                                        </p:tav>
                                      </p:tavLst>
                                    </p:anim>
                                    <p:anim calcmode="lin" valueType="num">
                                      <p:cBhvr>
                                        <p:cTn id="88" dur="1000" fill="hold"/>
                                        <p:tgtEl>
                                          <p:spTgt spid="12"/>
                                        </p:tgtEl>
                                        <p:attrNameLst>
                                          <p:attrName>ppt_h</p:attrName>
                                        </p:attrNameLst>
                                      </p:cBhvr>
                                      <p:tavLst>
                                        <p:tav tm="0">
                                          <p:val>
                                            <p:fltVal val="0"/>
                                          </p:val>
                                        </p:tav>
                                        <p:tav tm="100000">
                                          <p:val>
                                            <p:strVal val="#ppt_h"/>
                                          </p:val>
                                        </p:tav>
                                      </p:tavLst>
                                    </p:anim>
                                    <p:animEffect transition="in" filter="fade">
                                      <p:cBhvr>
                                        <p:cTn id="8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A796986-538D-45FF-8540-B3DAC4DAD3E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图片 11">
            <a:extLst>
              <a:ext uri="{FF2B5EF4-FFF2-40B4-BE49-F238E27FC236}">
                <a16:creationId xmlns:a16="http://schemas.microsoft.com/office/drawing/2014/main" id="{936C3DAA-5131-4D80-B1CC-AE0BDE15576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022964" y="0"/>
            <a:ext cx="5911486" cy="3631615"/>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a:ext>
            </a:extLst>
          </a:blip>
          <a:stretch>
            <a:fillRect/>
          </a:stretch>
        </p:blipFill>
        <p:spPr>
          <a:xfrm rot="4144430">
            <a:off x="4749982" y="1188091"/>
            <a:ext cx="2457450" cy="2381250"/>
          </a:xfrm>
          <a:prstGeom prst="rect">
            <a:avLst/>
          </a:prstGeom>
        </p:spPr>
      </p:pic>
      <p:pic>
        <p:nvPicPr>
          <p:cNvPr id="6" name="图片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2408" y="4689474"/>
            <a:ext cx="2428875" cy="1712792"/>
          </a:xfrm>
          <a:prstGeom prst="rect">
            <a:avLst/>
          </a:prstGeom>
        </p:spPr>
      </p:pic>
      <p:grpSp>
        <p:nvGrpSpPr>
          <p:cNvPr id="8" name="组合 7">
            <a:extLst>
              <a:ext uri="{FF2B5EF4-FFF2-40B4-BE49-F238E27FC236}">
                <a16:creationId xmlns:a16="http://schemas.microsoft.com/office/drawing/2014/main" id="{D7CF4545-136A-4C9C-944D-249B0D65BD19}"/>
              </a:ext>
            </a:extLst>
          </p:cNvPr>
          <p:cNvGrpSpPr/>
          <p:nvPr/>
        </p:nvGrpSpPr>
        <p:grpSpPr>
          <a:xfrm>
            <a:off x="4235933" y="1193972"/>
            <a:ext cx="3860317" cy="2369491"/>
            <a:chOff x="4235933" y="1193972"/>
            <a:chExt cx="3860317" cy="2369491"/>
          </a:xfrm>
        </p:grpSpPr>
        <p:pic>
          <p:nvPicPr>
            <p:cNvPr id="16" name="图片 15">
              <a:extLst>
                <a:ext uri="{FF2B5EF4-FFF2-40B4-BE49-F238E27FC236}">
                  <a16:creationId xmlns:a16="http://schemas.microsoft.com/office/drawing/2014/main" id="{30CE0A59-F092-4DB9-A4DA-397F1CCFABB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235933" y="1193972"/>
              <a:ext cx="3860317" cy="2369491"/>
            </a:xfrm>
            <a:prstGeom prst="rect">
              <a:avLst/>
            </a:prstGeom>
          </p:spPr>
        </p:pic>
        <p:sp>
          <p:nvSpPr>
            <p:cNvPr id="14" name="文本框 13"/>
            <p:cNvSpPr txBox="1"/>
            <p:nvPr/>
          </p:nvSpPr>
          <p:spPr>
            <a:xfrm>
              <a:off x="5529178" y="1790211"/>
              <a:ext cx="1133644" cy="1015663"/>
            </a:xfrm>
            <a:prstGeom prst="rect">
              <a:avLst/>
            </a:prstGeom>
            <a:noFill/>
          </p:spPr>
          <p:txBody>
            <a:bodyPr wrap="none" rtlCol="0">
              <a:spAutoFit/>
            </a:bodyPr>
            <a:lstStyle/>
            <a:p>
              <a:pPr algn="ctr"/>
              <a:r>
                <a:rPr lang="en-US" altLang="zh-CN" sz="6000" b="1" dirty="0">
                  <a:solidFill>
                    <a:schemeClr val="tx1">
                      <a:lumMod val="85000"/>
                      <a:lumOff val="15000"/>
                    </a:schemeClr>
                  </a:solidFill>
                  <a:cs typeface="+mn-ea"/>
                  <a:sym typeface="+mn-lt"/>
                </a:rPr>
                <a:t>03</a:t>
              </a:r>
              <a:endParaRPr lang="zh-CN" altLang="en-US" sz="6000" b="1" dirty="0">
                <a:solidFill>
                  <a:schemeClr val="tx1">
                    <a:lumMod val="85000"/>
                    <a:lumOff val="15000"/>
                  </a:schemeClr>
                </a:solidFill>
                <a:cs typeface="+mn-ea"/>
                <a:sym typeface="+mn-lt"/>
              </a:endParaRPr>
            </a:p>
          </p:txBody>
        </p:sp>
      </p:grpSp>
      <p:sp>
        <p:nvSpPr>
          <p:cNvPr id="15" name="MH_Entry_1"/>
          <p:cNvSpPr txBox="1"/>
          <p:nvPr>
            <p:custDataLst>
              <p:tags r:id="rId2"/>
            </p:custDataLst>
          </p:nvPr>
        </p:nvSpPr>
        <p:spPr>
          <a:xfrm>
            <a:off x="4095750" y="3716598"/>
            <a:ext cx="4000500" cy="439814"/>
          </a:xfrm>
          <a:prstGeom prst="rect">
            <a:avLst/>
          </a:prstGeom>
          <a:noFill/>
        </p:spPr>
        <p:txBody>
          <a:bodyPr wrap="square" lIns="0" tIns="0" rIns="0" bIns="0" rtlCol="0" anchor="ctr" anchorCtr="0">
            <a:normAutofit/>
          </a:bodyPr>
          <a:lstStyle/>
          <a:p>
            <a:pPr lvl="0" algn="ctr">
              <a:defRPr/>
            </a:pPr>
            <a:r>
              <a:rPr lang="zh-CN" altLang="en-US" sz="2800" b="1" dirty="0">
                <a:solidFill>
                  <a:srgbClr val="332C2B"/>
                </a:solidFill>
                <a:cs typeface="+mn-ea"/>
                <a:sym typeface="+mn-lt"/>
              </a:rPr>
              <a:t>三</a:t>
            </a:r>
            <a:r>
              <a:rPr lang="en-US" altLang="zh-CN" sz="2800" b="1" dirty="0">
                <a:solidFill>
                  <a:srgbClr val="332C2B"/>
                </a:solidFill>
                <a:cs typeface="+mn-ea"/>
                <a:sym typeface="+mn-lt"/>
              </a:rPr>
              <a:t>.</a:t>
            </a:r>
            <a:r>
              <a:rPr lang="zh-CN" altLang="en-US" sz="2800" b="1" dirty="0">
                <a:solidFill>
                  <a:srgbClr val="332C2B"/>
                </a:solidFill>
                <a:cs typeface="+mn-ea"/>
                <a:sym typeface="+mn-lt"/>
              </a:rPr>
              <a:t>端午节的诗词</a:t>
            </a:r>
            <a:endParaRPr kumimoji="0" lang="zh-CN" altLang="en-US" sz="2800" b="1" i="0" u="none" strike="noStrike" kern="1200" cap="none" spc="0" normalizeH="0" baseline="0" noProof="0" dirty="0">
              <a:ln>
                <a:noFill/>
              </a:ln>
              <a:solidFill>
                <a:srgbClr val="332C2B"/>
              </a:solidFill>
              <a:effectLst/>
              <a:uLnTx/>
              <a:uFillTx/>
              <a:cs typeface="+mn-ea"/>
              <a:sym typeface="+mn-lt"/>
            </a:endParaRPr>
          </a:p>
        </p:txBody>
      </p:sp>
      <p:sp>
        <p:nvSpPr>
          <p:cNvPr id="17" name="矩形 16">
            <a:extLst>
              <a:ext uri="{FF2B5EF4-FFF2-40B4-BE49-F238E27FC236}">
                <a16:creationId xmlns:a16="http://schemas.microsoft.com/office/drawing/2014/main" id="{E8CFC00F-8EF9-45A5-ADCC-6FEA947D8A4D}"/>
              </a:ext>
            </a:extLst>
          </p:cNvPr>
          <p:cNvSpPr/>
          <p:nvPr/>
        </p:nvSpPr>
        <p:spPr>
          <a:xfrm>
            <a:off x="3912521" y="4241596"/>
            <a:ext cx="4507139" cy="464873"/>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lc="http://schemas.openxmlformats.org/drawingml/2006/lockedCanvas" xmlns="" val="1"/>
            </a:ext>
          </a:extLst>
        </p:spPr>
        <p:txBody>
          <a:bodyPr wrap="square" lIns="72000" tIns="0" rIns="72000" bIns="0">
            <a:normAutofit fontScale="25000" lnSpcReduction="20000"/>
          </a:bodyPr>
          <a:lstStyle/>
          <a:p>
            <a:pPr lvl="0" algn="ctr">
              <a:lnSpc>
                <a:spcPct val="170000"/>
              </a:lnSpc>
              <a:defRPr sz="1800"/>
            </a:pPr>
            <a:r>
              <a:rPr lang="zh-CN" altLang="en-US" sz="4400" dirty="0">
                <a:solidFill>
                  <a:srgbClr val="332C2B"/>
                </a:solidFill>
                <a:cs typeface="+mn-ea"/>
                <a:sym typeface="+mn-lt"/>
              </a:rPr>
              <a:t>此部分内容作为文字排版占位显示</a:t>
            </a:r>
          </a:p>
          <a:p>
            <a:pPr lvl="0" algn="ctr">
              <a:lnSpc>
                <a:spcPct val="170000"/>
              </a:lnSpc>
              <a:defRPr sz="1800"/>
            </a:pPr>
            <a:r>
              <a:rPr lang="zh-CN" altLang="en-US" sz="4400" dirty="0">
                <a:solidFill>
                  <a:srgbClr val="332C2B"/>
                </a:solidFill>
                <a:cs typeface="+mn-ea"/>
                <a:sym typeface="+mn-lt"/>
              </a:rPr>
              <a:t>（建议使用主题字体）此部分内容作为文字排版占位显示</a:t>
            </a:r>
          </a:p>
          <a:p>
            <a:pPr lvl="0" algn="ctr">
              <a:lnSpc>
                <a:spcPct val="170000"/>
              </a:lnSpc>
              <a:defRPr sz="1800"/>
            </a:pPr>
            <a:r>
              <a:rPr lang="zh-CN" altLang="en-US" sz="4400" dirty="0">
                <a:solidFill>
                  <a:srgbClr val="332C2B"/>
                </a:solidFill>
                <a:cs typeface="+mn-ea"/>
                <a:sym typeface="+mn-lt"/>
              </a:rPr>
              <a:t>（建议使用主题字体）</a:t>
            </a:r>
          </a:p>
          <a:p>
            <a:pPr lvl="0" algn="ctr">
              <a:lnSpc>
                <a:spcPct val="120000"/>
              </a:lnSpc>
              <a:defRPr sz="1800"/>
            </a:pPr>
            <a:endParaRPr lang="zh-CN" altLang="en-US" sz="1100" dirty="0">
              <a:solidFill>
                <a:schemeClr val="tx1">
                  <a:lumMod val="85000"/>
                  <a:lumOff val="15000"/>
                </a:schemeClr>
              </a:solidFill>
              <a:cs typeface="+mn-ea"/>
              <a:sym typeface="+mn-lt"/>
            </a:endParaRPr>
          </a:p>
        </p:txBody>
      </p:sp>
    </p:spTree>
    <p:custDataLst>
      <p:tags r:id="rId1"/>
    </p:custDataLst>
    <p:extLst>
      <p:ext uri="{BB962C8B-B14F-4D97-AF65-F5344CB8AC3E}">
        <p14:creationId xmlns:p14="http://schemas.microsoft.com/office/powerpoint/2010/main" val="3388312484"/>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一城之风\Desktop\端午节\端午节\661401_091839000591_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062688" y="2155857"/>
            <a:ext cx="4227770" cy="31791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1382925" y="2406598"/>
            <a:ext cx="4427984" cy="2677656"/>
          </a:xfrm>
          <a:prstGeom prst="rect">
            <a:avLst/>
          </a:prstGeom>
        </p:spPr>
        <p:txBody>
          <a:bodyPr wrap="square">
            <a:spAutoFit/>
          </a:bodyPr>
          <a:lstStyle/>
          <a:p>
            <a:pPr algn="dist">
              <a:lnSpc>
                <a:spcPct val="150000"/>
              </a:lnSpc>
            </a:pPr>
            <a:r>
              <a:rPr lang="zh-CN" altLang="zh-CN" sz="2800" b="1" dirty="0">
                <a:solidFill>
                  <a:srgbClr val="332C2B"/>
                </a:solidFill>
                <a:cs typeface="+mn-ea"/>
                <a:sym typeface="+mn-lt"/>
              </a:rPr>
              <a:t>屈氏已沉死，楚人哀不容。</a:t>
            </a:r>
            <a:endParaRPr lang="zh-CN" altLang="zh-CN" sz="2800" b="1" i="1" dirty="0">
              <a:solidFill>
                <a:srgbClr val="332C2B"/>
              </a:solidFill>
              <a:cs typeface="+mn-ea"/>
              <a:sym typeface="+mn-lt"/>
            </a:endParaRPr>
          </a:p>
          <a:p>
            <a:pPr algn="dist">
              <a:lnSpc>
                <a:spcPct val="150000"/>
              </a:lnSpc>
            </a:pPr>
            <a:r>
              <a:rPr lang="zh-CN" altLang="zh-CN" sz="2800" b="1" dirty="0">
                <a:solidFill>
                  <a:srgbClr val="332C2B"/>
                </a:solidFill>
                <a:cs typeface="+mn-ea"/>
                <a:sym typeface="+mn-lt"/>
              </a:rPr>
              <a:t>何尝奈谗谤，徒欲却蛟龙。</a:t>
            </a:r>
            <a:endParaRPr lang="en-US" altLang="zh-CN" sz="2800" b="1" dirty="0">
              <a:solidFill>
                <a:srgbClr val="332C2B"/>
              </a:solidFill>
              <a:cs typeface="+mn-ea"/>
              <a:sym typeface="+mn-lt"/>
            </a:endParaRPr>
          </a:p>
          <a:p>
            <a:pPr algn="dist">
              <a:lnSpc>
                <a:spcPct val="150000"/>
              </a:lnSpc>
            </a:pPr>
            <a:r>
              <a:rPr lang="zh-CN" altLang="zh-CN" sz="2800" b="1" dirty="0">
                <a:solidFill>
                  <a:srgbClr val="332C2B"/>
                </a:solidFill>
                <a:cs typeface="+mn-ea"/>
                <a:sym typeface="+mn-lt"/>
              </a:rPr>
              <a:t>未泯生前恨，而追没后踪。</a:t>
            </a:r>
            <a:endParaRPr lang="en-US" altLang="zh-CN" sz="2800" b="1" dirty="0">
              <a:solidFill>
                <a:srgbClr val="332C2B"/>
              </a:solidFill>
              <a:cs typeface="+mn-ea"/>
              <a:sym typeface="+mn-lt"/>
            </a:endParaRPr>
          </a:p>
          <a:p>
            <a:pPr algn="dist">
              <a:lnSpc>
                <a:spcPct val="150000"/>
              </a:lnSpc>
            </a:pPr>
            <a:r>
              <a:rPr lang="zh-CN" altLang="zh-CN" sz="2800" b="1" dirty="0">
                <a:solidFill>
                  <a:srgbClr val="332C2B"/>
                </a:solidFill>
                <a:cs typeface="+mn-ea"/>
                <a:sym typeface="+mn-lt"/>
              </a:rPr>
              <a:t>沅湘碧潭水，应自照千峰。 　</a:t>
            </a:r>
            <a:endParaRPr lang="zh-CN" altLang="en-US" sz="2800" b="1" dirty="0">
              <a:solidFill>
                <a:srgbClr val="332C2B"/>
              </a:solidFill>
              <a:cs typeface="+mn-ea"/>
              <a:sym typeface="+mn-lt"/>
            </a:endParaRPr>
          </a:p>
        </p:txBody>
      </p:sp>
      <p:grpSp>
        <p:nvGrpSpPr>
          <p:cNvPr id="5" name="组合 4">
            <a:extLst>
              <a:ext uri="{FF2B5EF4-FFF2-40B4-BE49-F238E27FC236}">
                <a16:creationId xmlns:a16="http://schemas.microsoft.com/office/drawing/2014/main" id="{38A7ABC9-2207-410F-9327-769586E8DECB}"/>
              </a:ext>
            </a:extLst>
          </p:cNvPr>
          <p:cNvGrpSpPr/>
          <p:nvPr/>
        </p:nvGrpSpPr>
        <p:grpSpPr>
          <a:xfrm>
            <a:off x="4901675" y="700926"/>
            <a:ext cx="2315728" cy="461665"/>
            <a:chOff x="4765044" y="2124123"/>
            <a:chExt cx="2434613" cy="485366"/>
          </a:xfrm>
        </p:grpSpPr>
        <p:sp>
          <p:nvSpPr>
            <p:cNvPr id="9" name="矩形: 圆角 8">
              <a:extLst>
                <a:ext uri="{FF2B5EF4-FFF2-40B4-BE49-F238E27FC236}">
                  <a16:creationId xmlns:a16="http://schemas.microsoft.com/office/drawing/2014/main" id="{DE7FDB2A-6B15-4894-A776-62FD1BF805DB}"/>
                </a:ext>
              </a:extLst>
            </p:cNvPr>
            <p:cNvSpPr/>
            <p:nvPr/>
          </p:nvSpPr>
          <p:spPr>
            <a:xfrm>
              <a:off x="4765044" y="2141836"/>
              <a:ext cx="2434613" cy="449942"/>
            </a:xfrm>
            <a:prstGeom prst="roundRect">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a:extLst>
                <a:ext uri="{FF2B5EF4-FFF2-40B4-BE49-F238E27FC236}">
                  <a16:creationId xmlns:a16="http://schemas.microsoft.com/office/drawing/2014/main" id="{61FCAEBA-7825-4B31-9D1F-32A550D9ACD9}"/>
                </a:ext>
              </a:extLst>
            </p:cNvPr>
            <p:cNvSpPr txBox="1"/>
            <p:nvPr/>
          </p:nvSpPr>
          <p:spPr>
            <a:xfrm>
              <a:off x="5004364" y="2124123"/>
              <a:ext cx="2032635" cy="485366"/>
            </a:xfrm>
            <a:prstGeom prst="rect">
              <a:avLst/>
            </a:prstGeom>
            <a:noFill/>
          </p:spPr>
          <p:txBody>
            <a:bodyPr wrap="square" rtlCol="0">
              <a:spAutoFit/>
            </a:bodyPr>
            <a:lstStyle/>
            <a:p>
              <a:pPr algn="ctr"/>
              <a:r>
                <a:rPr lang="zh-CN" altLang="en-US" sz="2400" b="1" dirty="0">
                  <a:solidFill>
                    <a:schemeClr val="bg1"/>
                  </a:solidFill>
                  <a:cs typeface="+mn-ea"/>
                  <a:sym typeface="+mn-lt"/>
                </a:rPr>
                <a:t>五 月 五</a:t>
              </a:r>
            </a:p>
          </p:txBody>
        </p:sp>
      </p:grpSp>
    </p:spTree>
    <p:extLst>
      <p:ext uri="{BB962C8B-B14F-4D97-AF65-F5344CB8AC3E}">
        <p14:creationId xmlns:p14="http://schemas.microsoft.com/office/powerpoint/2010/main" val="2943212559"/>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fade">
                                      <p:cBhvr>
                                        <p:cTn id="14" dur="1000"/>
                                        <p:tgtEl>
                                          <p:spTgt spid="6146"/>
                                        </p:tgtEl>
                                      </p:cBhvr>
                                    </p:animEffect>
                                    <p:anim calcmode="lin" valueType="num">
                                      <p:cBhvr>
                                        <p:cTn id="15" dur="1000" fill="hold"/>
                                        <p:tgtEl>
                                          <p:spTgt spid="6146"/>
                                        </p:tgtEl>
                                        <p:attrNameLst>
                                          <p:attrName>ppt_x</p:attrName>
                                        </p:attrNameLst>
                                      </p:cBhvr>
                                      <p:tavLst>
                                        <p:tav tm="0">
                                          <p:val>
                                            <p:strVal val="#ppt_x"/>
                                          </p:val>
                                        </p:tav>
                                        <p:tav tm="100000">
                                          <p:val>
                                            <p:strVal val="#ppt_x"/>
                                          </p:val>
                                        </p:tav>
                                      </p:tavLst>
                                    </p:anim>
                                    <p:anim calcmode="lin" valueType="num">
                                      <p:cBhvr>
                                        <p:cTn id="16"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8"/>
                                        </p:tgtEl>
                                        <p:attrNameLst>
                                          <p:attrName>ppt_y</p:attrName>
                                        </p:attrNameLst>
                                      </p:cBhvr>
                                      <p:tavLst>
                                        <p:tav tm="0">
                                          <p:val>
                                            <p:strVal val="#ppt_y"/>
                                          </p:val>
                                        </p:tav>
                                        <p:tav tm="100000">
                                          <p:val>
                                            <p:strVal val="#ppt_y"/>
                                          </p:val>
                                        </p:tav>
                                      </p:tavLst>
                                    </p:anim>
                                    <p:anim calcmode="lin" valueType="num">
                                      <p:cBhvr>
                                        <p:cTn id="2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圆角矩形 6"/>
          <p:cNvSpPr/>
          <p:nvPr>
            <p:custDataLst>
              <p:tags r:id="rId1"/>
            </p:custDataLst>
          </p:nvPr>
        </p:nvSpPr>
        <p:spPr>
          <a:xfrm>
            <a:off x="1153886" y="2471057"/>
            <a:ext cx="9884228" cy="3425371"/>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2C2B"/>
              </a:solidFill>
              <a:cs typeface="+mn-ea"/>
              <a:sym typeface="+mn-lt"/>
            </a:endParaRPr>
          </a:p>
        </p:txBody>
      </p:sp>
      <p:sp>
        <p:nvSpPr>
          <p:cNvPr id="5" name="PA-文本框 4"/>
          <p:cNvSpPr txBox="1"/>
          <p:nvPr>
            <p:custDataLst>
              <p:tags r:id="rId2"/>
            </p:custDataLst>
          </p:nvPr>
        </p:nvSpPr>
        <p:spPr>
          <a:xfrm>
            <a:off x="2098681" y="3291581"/>
            <a:ext cx="7994638" cy="2308324"/>
          </a:xfrm>
          <a:prstGeom prst="rect">
            <a:avLst/>
          </a:prstGeom>
          <a:noFill/>
        </p:spPr>
        <p:txBody>
          <a:bodyPr wrap="square" rtlCol="0">
            <a:spAutoFit/>
          </a:bodyPr>
          <a:lstStyle/>
          <a:p>
            <a:r>
              <a:rPr lang="zh-CN" altLang="en-US" sz="2400" b="1" dirty="0">
                <a:solidFill>
                  <a:srgbClr val="332C2B"/>
                </a:solidFill>
                <a:cs typeface="+mn-ea"/>
                <a:sym typeface="+mn-lt"/>
              </a:rPr>
              <a:t>端午节</a:t>
            </a:r>
            <a:r>
              <a:rPr lang="zh-CN" altLang="en-US" sz="2400" dirty="0">
                <a:solidFill>
                  <a:srgbClr val="332C2B"/>
                </a:solidFill>
                <a:cs typeface="+mn-ea"/>
                <a:sym typeface="+mn-lt"/>
              </a:rPr>
              <a:t>为每年农历五月初五，又称端阳节、午日节、五月节等；端午节是中国汉族人民纪念屈原的传统节日，更有吃粽子，赛龙舟，挂菖蒲、蒿草、艾叶，薰苍术、白芷，喝雄黄酒的习俗。“端午节”为国家法定节假日之一，并列入世界非物质文化遗产名录。</a:t>
            </a:r>
          </a:p>
          <a:p>
            <a:endParaRPr lang="zh-CN" altLang="en-US" sz="2400" dirty="0">
              <a:solidFill>
                <a:srgbClr val="332C2B"/>
              </a:solidFill>
              <a:cs typeface="+mn-ea"/>
              <a:sym typeface="+mn-lt"/>
            </a:endParaRPr>
          </a:p>
        </p:txBody>
      </p:sp>
      <p:grpSp>
        <p:nvGrpSpPr>
          <p:cNvPr id="3" name="PA-组合 2">
            <a:extLst>
              <a:ext uri="{FF2B5EF4-FFF2-40B4-BE49-F238E27FC236}">
                <a16:creationId xmlns:a16="http://schemas.microsoft.com/office/drawing/2014/main" id="{8F8C76A1-F033-4D3C-9CC5-B79B18171096}"/>
              </a:ext>
            </a:extLst>
          </p:cNvPr>
          <p:cNvGrpSpPr/>
          <p:nvPr>
            <p:custDataLst>
              <p:tags r:id="rId3"/>
            </p:custDataLst>
          </p:nvPr>
        </p:nvGrpSpPr>
        <p:grpSpPr>
          <a:xfrm>
            <a:off x="4543425" y="2117894"/>
            <a:ext cx="3048000" cy="653635"/>
            <a:chOff x="4524375" y="1379806"/>
            <a:chExt cx="3048000" cy="653635"/>
          </a:xfrm>
        </p:grpSpPr>
        <p:sp>
          <p:nvSpPr>
            <p:cNvPr id="12" name="PA-圆角矩形 11">
              <a:extLst>
                <a:ext uri="{FF2B5EF4-FFF2-40B4-BE49-F238E27FC236}">
                  <a16:creationId xmlns:a16="http://schemas.microsoft.com/office/drawing/2014/main" id="{D6B49B09-EFAC-49EB-A78D-7A813EBFD911}"/>
                </a:ext>
              </a:extLst>
            </p:cNvPr>
            <p:cNvSpPr/>
            <p:nvPr>
              <p:custDataLst>
                <p:tags r:id="rId6"/>
              </p:custDataLst>
            </p:nvPr>
          </p:nvSpPr>
          <p:spPr>
            <a:xfrm>
              <a:off x="4524375" y="1409700"/>
              <a:ext cx="3048000" cy="623741"/>
            </a:xfrm>
            <a:prstGeom prst="roundRect">
              <a:avLst>
                <a:gd name="adj" fmla="val 50000"/>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srgbClr val="850800"/>
                </a:solidFill>
                <a:effectLst/>
                <a:uLnTx/>
                <a:uFillTx/>
                <a:cs typeface="+mn-ea"/>
                <a:sym typeface="+mn-lt"/>
              </a:endParaRPr>
            </a:p>
          </p:txBody>
        </p:sp>
        <p:sp>
          <p:nvSpPr>
            <p:cNvPr id="2" name="PA-文本框 1"/>
            <p:cNvSpPr txBox="1"/>
            <p:nvPr>
              <p:custDataLst>
                <p:tags r:id="rId7"/>
              </p:custDataLst>
            </p:nvPr>
          </p:nvSpPr>
          <p:spPr>
            <a:xfrm>
              <a:off x="4775964" y="1379806"/>
              <a:ext cx="2640072" cy="646331"/>
            </a:xfrm>
            <a:prstGeom prst="rect">
              <a:avLst/>
            </a:prstGeom>
            <a:noFill/>
          </p:spPr>
          <p:txBody>
            <a:bodyPr wrap="square" rtlCol="0">
              <a:spAutoFit/>
            </a:bodyPr>
            <a:lstStyle/>
            <a:p>
              <a:pPr algn="ctr"/>
              <a:r>
                <a:rPr lang="zh-CN" altLang="en-US" sz="3600" b="1" dirty="0">
                  <a:solidFill>
                    <a:schemeClr val="bg1"/>
                  </a:solidFill>
                  <a:cs typeface="+mn-ea"/>
                  <a:sym typeface="+mn-lt"/>
                </a:rPr>
                <a:t>节日简介</a:t>
              </a:r>
            </a:p>
          </p:txBody>
        </p:sp>
      </p:grpSp>
      <p:sp>
        <p:nvSpPr>
          <p:cNvPr id="11" name="PA-文本框 4">
            <a:extLst>
              <a:ext uri="{FF2B5EF4-FFF2-40B4-BE49-F238E27FC236}">
                <a16:creationId xmlns:a16="http://schemas.microsoft.com/office/drawing/2014/main" id="{3ED00238-4666-45F8-A9B6-29D1BAD2B130}"/>
              </a:ext>
            </a:extLst>
          </p:cNvPr>
          <p:cNvSpPr txBox="1"/>
          <p:nvPr>
            <p:custDataLst>
              <p:tags r:id="rId4"/>
            </p:custDataLst>
          </p:nvPr>
        </p:nvSpPr>
        <p:spPr>
          <a:xfrm>
            <a:off x="4315739" y="2764225"/>
            <a:ext cx="3560522" cy="461665"/>
          </a:xfrm>
          <a:prstGeom prst="rect">
            <a:avLst/>
          </a:prstGeom>
          <a:noFill/>
        </p:spPr>
        <p:txBody>
          <a:bodyPr wrap="square" rtlCol="0">
            <a:spAutoFit/>
          </a:bodyPr>
          <a:lstStyle/>
          <a:p>
            <a:pPr algn="ctr"/>
            <a:r>
              <a:rPr lang="zh-CN" altLang="en-US" sz="2400" b="1" dirty="0">
                <a:solidFill>
                  <a:srgbClr val="332C2B"/>
                </a:solidFill>
                <a:cs typeface="+mn-ea"/>
                <a:sym typeface="+mn-lt"/>
              </a:rPr>
              <a:t>前言</a:t>
            </a:r>
            <a:endParaRPr lang="zh-CN" altLang="en-US" sz="2400" dirty="0">
              <a:solidFill>
                <a:srgbClr val="332C2B"/>
              </a:solidFill>
              <a:cs typeface="+mn-ea"/>
              <a:sym typeface="+mn-lt"/>
            </a:endParaRPr>
          </a:p>
        </p:txBody>
      </p:sp>
      <p:pic>
        <p:nvPicPr>
          <p:cNvPr id="6" name="PA-图片 5">
            <a:extLst>
              <a:ext uri="{FF2B5EF4-FFF2-40B4-BE49-F238E27FC236}">
                <a16:creationId xmlns:a16="http://schemas.microsoft.com/office/drawing/2014/main" id="{45C87EDD-41AC-452D-A6FA-BAB463F4CFFF}"/>
              </a:ext>
            </a:extLst>
          </p:cNvPr>
          <p:cNvPicPr>
            <a:picLocks noChangeAspect="1"/>
          </p:cNvPicPr>
          <p:nvPr>
            <p:custDataLst>
              <p:tags r:id="rId5"/>
            </p:custDataLst>
          </p:nvPr>
        </p:nvPicPr>
        <p:blipFill rotWithShape="1">
          <a:blip r:embed="rId10" cstate="screen">
            <a:extLst>
              <a:ext uri="{28A0092B-C50C-407E-A947-70E740481C1C}">
                <a14:useLocalDpi xmlns:a14="http://schemas.microsoft.com/office/drawing/2010/main"/>
              </a:ext>
            </a:extLst>
          </a:blip>
          <a:srcRect/>
          <a:stretch/>
        </p:blipFill>
        <p:spPr>
          <a:xfrm>
            <a:off x="4944619" y="396051"/>
            <a:ext cx="2340862" cy="1791183"/>
          </a:xfrm>
          <a:prstGeom prst="rect">
            <a:avLst/>
          </a:prstGeom>
        </p:spPr>
      </p:pic>
    </p:spTree>
    <p:extLst>
      <p:ext uri="{BB962C8B-B14F-4D97-AF65-F5344CB8AC3E}">
        <p14:creationId xmlns:p14="http://schemas.microsoft.com/office/powerpoint/2010/main" val="4025946076"/>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8000"/>
                                  </p:iterate>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anim calcmode="lin" valueType="num">
                                      <p:cBhvr>
                                        <p:cTn id="2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一城之风\Desktop\端午节\m46132d20060825142035.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985056" y="1238453"/>
            <a:ext cx="2559620" cy="438109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矩形 3"/>
          <p:cNvSpPr/>
          <p:nvPr/>
        </p:nvSpPr>
        <p:spPr>
          <a:xfrm>
            <a:off x="1647324" y="2440361"/>
            <a:ext cx="4917286" cy="2704715"/>
          </a:xfrm>
          <a:prstGeom prst="rect">
            <a:avLst/>
          </a:prstGeom>
        </p:spPr>
        <p:txBody>
          <a:bodyPr wrap="square">
            <a:spAutoFit/>
          </a:bodyPr>
          <a:lstStyle/>
          <a:p>
            <a:pPr algn="ctr">
              <a:lnSpc>
                <a:spcPct val="250000"/>
              </a:lnSpc>
            </a:pPr>
            <a:r>
              <a:rPr lang="zh-CN" altLang="zh-CN" sz="2400" b="1" dirty="0">
                <a:solidFill>
                  <a:srgbClr val="332C2B"/>
                </a:solidFill>
                <a:cs typeface="+mn-ea"/>
                <a:sym typeface="+mn-lt"/>
              </a:rPr>
              <a:t>（唐·文秀） </a:t>
            </a:r>
            <a:r>
              <a:rPr lang="zh-CN" altLang="zh-CN" dirty="0">
                <a:solidFill>
                  <a:srgbClr val="332C2B"/>
                </a:solidFill>
                <a:cs typeface="+mn-ea"/>
                <a:sym typeface="+mn-lt"/>
              </a:rPr>
              <a:t>　　</a:t>
            </a:r>
            <a:endParaRPr lang="en-US" altLang="zh-CN" dirty="0">
              <a:solidFill>
                <a:srgbClr val="332C2B"/>
              </a:solidFill>
              <a:cs typeface="+mn-ea"/>
              <a:sym typeface="+mn-lt"/>
            </a:endParaRPr>
          </a:p>
          <a:p>
            <a:pPr>
              <a:lnSpc>
                <a:spcPct val="250000"/>
              </a:lnSpc>
            </a:pPr>
            <a:r>
              <a:rPr lang="zh-CN" altLang="zh-CN" sz="2400" b="1" dirty="0">
                <a:solidFill>
                  <a:srgbClr val="332C2B"/>
                </a:solidFill>
                <a:cs typeface="+mn-ea"/>
                <a:sym typeface="+mn-lt"/>
              </a:rPr>
              <a:t>节分端午自谁言，万古传闻为屈原</a:t>
            </a:r>
            <a:r>
              <a:rPr lang="zh-CN" altLang="en-US" sz="2400" b="1" dirty="0">
                <a:solidFill>
                  <a:srgbClr val="332C2B"/>
                </a:solidFill>
                <a:cs typeface="+mn-ea"/>
                <a:sym typeface="+mn-lt"/>
              </a:rPr>
              <a:t>。</a:t>
            </a:r>
            <a:r>
              <a:rPr lang="zh-CN" altLang="zh-CN" sz="2400" b="1" dirty="0">
                <a:solidFill>
                  <a:srgbClr val="332C2B"/>
                </a:solidFill>
                <a:cs typeface="+mn-ea"/>
                <a:sym typeface="+mn-lt"/>
              </a:rPr>
              <a:t> 　　</a:t>
            </a:r>
            <a:endParaRPr lang="en-US" altLang="zh-CN" sz="2400" b="1" dirty="0">
              <a:solidFill>
                <a:srgbClr val="332C2B"/>
              </a:solidFill>
              <a:cs typeface="+mn-ea"/>
              <a:sym typeface="+mn-lt"/>
            </a:endParaRPr>
          </a:p>
          <a:p>
            <a:pPr>
              <a:lnSpc>
                <a:spcPct val="250000"/>
              </a:lnSpc>
            </a:pPr>
            <a:r>
              <a:rPr lang="zh-CN" altLang="zh-CN" sz="2400" b="1" dirty="0">
                <a:solidFill>
                  <a:srgbClr val="332C2B"/>
                </a:solidFill>
                <a:cs typeface="+mn-ea"/>
                <a:sym typeface="+mn-lt"/>
              </a:rPr>
              <a:t>堪笑楚江空渺渺，不能洗得直臣冤。 </a:t>
            </a:r>
            <a:endParaRPr lang="zh-CN" altLang="en-US" sz="2400" b="1" dirty="0">
              <a:solidFill>
                <a:srgbClr val="332C2B"/>
              </a:solidFill>
              <a:cs typeface="+mn-ea"/>
              <a:sym typeface="+mn-lt"/>
            </a:endParaRPr>
          </a:p>
        </p:txBody>
      </p:sp>
      <p:grpSp>
        <p:nvGrpSpPr>
          <p:cNvPr id="5" name="组合 4">
            <a:extLst>
              <a:ext uri="{FF2B5EF4-FFF2-40B4-BE49-F238E27FC236}">
                <a16:creationId xmlns:a16="http://schemas.microsoft.com/office/drawing/2014/main" id="{1494FE79-CD0C-4447-81E9-1AA1A65AF73D}"/>
              </a:ext>
            </a:extLst>
          </p:cNvPr>
          <p:cNvGrpSpPr/>
          <p:nvPr/>
        </p:nvGrpSpPr>
        <p:grpSpPr>
          <a:xfrm>
            <a:off x="2911642" y="1477132"/>
            <a:ext cx="2315728" cy="461665"/>
            <a:chOff x="4765044" y="2124123"/>
            <a:chExt cx="2434613" cy="485366"/>
          </a:xfrm>
        </p:grpSpPr>
        <p:sp>
          <p:nvSpPr>
            <p:cNvPr id="7" name="矩形: 圆角 6">
              <a:extLst>
                <a:ext uri="{FF2B5EF4-FFF2-40B4-BE49-F238E27FC236}">
                  <a16:creationId xmlns:a16="http://schemas.microsoft.com/office/drawing/2014/main" id="{A413B5FB-7F47-40A3-AC1F-0A833BB1EA5D}"/>
                </a:ext>
              </a:extLst>
            </p:cNvPr>
            <p:cNvSpPr/>
            <p:nvPr/>
          </p:nvSpPr>
          <p:spPr>
            <a:xfrm>
              <a:off x="4765044" y="2141836"/>
              <a:ext cx="2434613" cy="449942"/>
            </a:xfrm>
            <a:prstGeom prst="roundRect">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DDF8FDC3-3F11-4337-B3A0-8CA4BECBA93F}"/>
                </a:ext>
              </a:extLst>
            </p:cNvPr>
            <p:cNvSpPr txBox="1"/>
            <p:nvPr/>
          </p:nvSpPr>
          <p:spPr>
            <a:xfrm>
              <a:off x="4966032" y="2124123"/>
              <a:ext cx="2032635" cy="485366"/>
            </a:xfrm>
            <a:prstGeom prst="rect">
              <a:avLst/>
            </a:prstGeom>
            <a:noFill/>
          </p:spPr>
          <p:txBody>
            <a:bodyPr wrap="square" rtlCol="0">
              <a:spAutoFit/>
            </a:bodyPr>
            <a:lstStyle/>
            <a:p>
              <a:pPr algn="ctr"/>
              <a:r>
                <a:rPr lang="zh-CN" altLang="en-US" sz="2400" b="1" dirty="0">
                  <a:solidFill>
                    <a:schemeClr val="bg1"/>
                  </a:solidFill>
                  <a:cs typeface="+mn-ea"/>
                  <a:sym typeface="+mn-lt"/>
                </a:rPr>
                <a:t>端 午 节</a:t>
              </a:r>
            </a:p>
          </p:txBody>
        </p:sp>
      </p:grpSp>
    </p:spTree>
    <p:extLst>
      <p:ext uri="{BB962C8B-B14F-4D97-AF65-F5344CB8AC3E}">
        <p14:creationId xmlns:p14="http://schemas.microsoft.com/office/powerpoint/2010/main" val="3174713804"/>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fade">
                                      <p:cBhvr>
                                        <p:cTn id="14" dur="1000"/>
                                        <p:tgtEl>
                                          <p:spTgt spid="8194"/>
                                        </p:tgtEl>
                                      </p:cBhvr>
                                    </p:animEffect>
                                    <p:anim calcmode="lin" valueType="num">
                                      <p:cBhvr>
                                        <p:cTn id="15" dur="1000" fill="hold"/>
                                        <p:tgtEl>
                                          <p:spTgt spid="8194"/>
                                        </p:tgtEl>
                                        <p:attrNameLst>
                                          <p:attrName>ppt_x</p:attrName>
                                        </p:attrNameLst>
                                      </p:cBhvr>
                                      <p:tavLst>
                                        <p:tav tm="0">
                                          <p:val>
                                            <p:strVal val="#ppt_x"/>
                                          </p:val>
                                        </p:tav>
                                        <p:tav tm="100000">
                                          <p:val>
                                            <p:strVal val="#ppt_x"/>
                                          </p:val>
                                        </p:tav>
                                      </p:tavLst>
                                    </p:anim>
                                    <p:anim calcmode="lin" valueType="num">
                                      <p:cBhvr>
                                        <p:cTn id="16"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 calcmode="lin" valueType="num">
                                      <p:cBhvr>
                                        <p:cTn id="2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一城之风\Desktop\端午节\端午节\20081018_22427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32756" y="2287452"/>
            <a:ext cx="4620344" cy="34683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矩形 6"/>
          <p:cNvSpPr/>
          <p:nvPr/>
        </p:nvSpPr>
        <p:spPr>
          <a:xfrm>
            <a:off x="6195959" y="1394402"/>
            <a:ext cx="5496644" cy="4469942"/>
          </a:xfrm>
          <a:prstGeom prst="rect">
            <a:avLst/>
          </a:prstGeom>
          <a:solidFill>
            <a:schemeClr val="bg1">
              <a:alpha val="40000"/>
            </a:schemeClr>
          </a:solidFill>
        </p:spPr>
        <p:txBody>
          <a:bodyPr wrap="square">
            <a:spAutoFit/>
          </a:bodyPr>
          <a:lstStyle/>
          <a:p>
            <a:pPr algn="ctr">
              <a:lnSpc>
                <a:spcPct val="150000"/>
              </a:lnSpc>
            </a:pPr>
            <a:r>
              <a:rPr lang="zh-CN" altLang="en-US" sz="3200" dirty="0">
                <a:cs typeface="+mn-ea"/>
                <a:sym typeface="+mn-lt"/>
              </a:rPr>
              <a:t>　</a:t>
            </a:r>
            <a:r>
              <a:rPr lang="zh-CN" altLang="en-US" sz="2000" b="1" dirty="0">
                <a:solidFill>
                  <a:srgbClr val="332C2B"/>
                </a:solidFill>
                <a:cs typeface="+mn-ea"/>
                <a:sym typeface="+mn-lt"/>
              </a:rPr>
              <a:t>（宋</a:t>
            </a:r>
            <a:r>
              <a:rPr lang="en-US" altLang="zh-CN" sz="2000" b="1" dirty="0">
                <a:solidFill>
                  <a:srgbClr val="332C2B"/>
                </a:solidFill>
                <a:cs typeface="+mn-ea"/>
                <a:sym typeface="+mn-lt"/>
              </a:rPr>
              <a:t>•</a:t>
            </a:r>
            <a:r>
              <a:rPr lang="zh-CN" altLang="en-US" sz="2000" b="1" dirty="0">
                <a:solidFill>
                  <a:srgbClr val="332C2B"/>
                </a:solidFill>
                <a:cs typeface="+mn-ea"/>
                <a:sym typeface="+mn-lt"/>
              </a:rPr>
              <a:t>苏轼）  </a:t>
            </a:r>
          </a:p>
          <a:p>
            <a:pPr>
              <a:lnSpc>
                <a:spcPct val="150000"/>
              </a:lnSpc>
            </a:pPr>
            <a:r>
              <a:rPr lang="zh-CN" altLang="en-US" sz="2000" b="1" dirty="0">
                <a:solidFill>
                  <a:srgbClr val="332C2B"/>
                </a:solidFill>
                <a:cs typeface="+mn-ea"/>
                <a:sym typeface="+mn-lt"/>
              </a:rPr>
              <a:t>虎符缠臂，佳节又端午。 </a:t>
            </a:r>
            <a:endParaRPr lang="en-US" altLang="zh-CN" sz="2000" b="1" dirty="0">
              <a:solidFill>
                <a:srgbClr val="332C2B"/>
              </a:solidFill>
              <a:cs typeface="+mn-ea"/>
              <a:sym typeface="+mn-lt"/>
            </a:endParaRPr>
          </a:p>
          <a:p>
            <a:pPr>
              <a:lnSpc>
                <a:spcPct val="150000"/>
              </a:lnSpc>
            </a:pPr>
            <a:r>
              <a:rPr lang="zh-CN" altLang="en-US" sz="2000" b="1" dirty="0">
                <a:solidFill>
                  <a:srgbClr val="332C2B"/>
                </a:solidFill>
                <a:cs typeface="+mn-ea"/>
                <a:sym typeface="+mn-lt"/>
              </a:rPr>
              <a:t>门前艾蒲青翠，天淡纸鸢舞。</a:t>
            </a:r>
            <a:endParaRPr lang="en-US" altLang="zh-CN" sz="2000" b="1" dirty="0">
              <a:solidFill>
                <a:srgbClr val="332C2B"/>
              </a:solidFill>
              <a:cs typeface="+mn-ea"/>
              <a:sym typeface="+mn-lt"/>
            </a:endParaRPr>
          </a:p>
          <a:p>
            <a:pPr>
              <a:lnSpc>
                <a:spcPct val="150000"/>
              </a:lnSpc>
            </a:pPr>
            <a:r>
              <a:rPr lang="zh-CN" altLang="en-US" sz="2000" b="1" dirty="0">
                <a:solidFill>
                  <a:srgbClr val="332C2B"/>
                </a:solidFill>
                <a:cs typeface="+mn-ea"/>
                <a:sym typeface="+mn-lt"/>
              </a:rPr>
              <a:t>粽叶香飘十里，对酒携樽俎。</a:t>
            </a:r>
            <a:endParaRPr lang="en-US" altLang="zh-CN" sz="2000" b="1" dirty="0">
              <a:solidFill>
                <a:srgbClr val="332C2B"/>
              </a:solidFill>
              <a:cs typeface="+mn-ea"/>
              <a:sym typeface="+mn-lt"/>
            </a:endParaRPr>
          </a:p>
          <a:p>
            <a:pPr>
              <a:lnSpc>
                <a:spcPct val="150000"/>
              </a:lnSpc>
            </a:pPr>
            <a:r>
              <a:rPr lang="zh-CN" altLang="en-US" sz="2000" b="1" dirty="0">
                <a:solidFill>
                  <a:srgbClr val="332C2B"/>
                </a:solidFill>
                <a:cs typeface="+mn-ea"/>
                <a:sym typeface="+mn-lt"/>
              </a:rPr>
              <a:t>龙舟争渡，助威呐喊，凭吊祭江诵君赋。</a:t>
            </a:r>
            <a:endParaRPr lang="en-US" altLang="zh-CN" sz="2000" b="1" dirty="0">
              <a:solidFill>
                <a:srgbClr val="332C2B"/>
              </a:solidFill>
              <a:cs typeface="+mn-ea"/>
              <a:sym typeface="+mn-lt"/>
            </a:endParaRPr>
          </a:p>
          <a:p>
            <a:pPr>
              <a:lnSpc>
                <a:spcPct val="150000"/>
              </a:lnSpc>
            </a:pPr>
            <a:r>
              <a:rPr lang="zh-CN" altLang="en-US" sz="2000" b="1" dirty="0">
                <a:solidFill>
                  <a:srgbClr val="332C2B"/>
                </a:solidFill>
                <a:cs typeface="+mn-ea"/>
                <a:sym typeface="+mn-lt"/>
              </a:rPr>
              <a:t>感叹怀王昏聩，悲戚秦吞楚。</a:t>
            </a:r>
            <a:endParaRPr lang="en-US" altLang="zh-CN" sz="2000" b="1" dirty="0">
              <a:solidFill>
                <a:srgbClr val="332C2B"/>
              </a:solidFill>
              <a:cs typeface="+mn-ea"/>
              <a:sym typeface="+mn-lt"/>
            </a:endParaRPr>
          </a:p>
          <a:p>
            <a:pPr>
              <a:lnSpc>
                <a:spcPct val="150000"/>
              </a:lnSpc>
            </a:pPr>
            <a:r>
              <a:rPr lang="zh-CN" altLang="en-US" sz="2000" b="1" dirty="0">
                <a:solidFill>
                  <a:srgbClr val="332C2B"/>
                </a:solidFill>
                <a:cs typeface="+mn-ea"/>
                <a:sym typeface="+mn-lt"/>
              </a:rPr>
              <a:t>异客垂涕淫淫，鬓白知几许？ </a:t>
            </a:r>
            <a:endParaRPr lang="en-US" altLang="zh-CN" sz="2000" b="1" dirty="0">
              <a:solidFill>
                <a:srgbClr val="332C2B"/>
              </a:solidFill>
              <a:cs typeface="+mn-ea"/>
              <a:sym typeface="+mn-lt"/>
            </a:endParaRPr>
          </a:p>
          <a:p>
            <a:pPr>
              <a:lnSpc>
                <a:spcPct val="150000"/>
              </a:lnSpc>
            </a:pPr>
            <a:r>
              <a:rPr lang="zh-CN" altLang="en-US" sz="2000" b="1" dirty="0">
                <a:solidFill>
                  <a:srgbClr val="332C2B"/>
                </a:solidFill>
                <a:cs typeface="+mn-ea"/>
                <a:sym typeface="+mn-lt"/>
              </a:rPr>
              <a:t>朝夕新亭对泣，泪竭陵阳处。</a:t>
            </a:r>
            <a:endParaRPr lang="en-US" altLang="zh-CN" sz="2000" b="1" dirty="0">
              <a:solidFill>
                <a:srgbClr val="332C2B"/>
              </a:solidFill>
              <a:cs typeface="+mn-ea"/>
              <a:sym typeface="+mn-lt"/>
            </a:endParaRPr>
          </a:p>
          <a:p>
            <a:pPr>
              <a:lnSpc>
                <a:spcPct val="150000"/>
              </a:lnSpc>
            </a:pPr>
            <a:r>
              <a:rPr lang="zh-CN" altLang="en-US" sz="2000" b="1" dirty="0">
                <a:solidFill>
                  <a:srgbClr val="332C2B"/>
                </a:solidFill>
                <a:cs typeface="+mn-ea"/>
                <a:sym typeface="+mn-lt"/>
              </a:rPr>
              <a:t>汨罗江渚，湘累已逝，惟有万千断肠句。 　　</a:t>
            </a:r>
            <a:endParaRPr lang="zh-CN" altLang="en-US" b="1" dirty="0">
              <a:solidFill>
                <a:srgbClr val="332C2B"/>
              </a:solidFill>
              <a:cs typeface="+mn-ea"/>
              <a:sym typeface="+mn-lt"/>
            </a:endParaRPr>
          </a:p>
        </p:txBody>
      </p:sp>
      <p:grpSp>
        <p:nvGrpSpPr>
          <p:cNvPr id="4" name="组合 3">
            <a:extLst>
              <a:ext uri="{FF2B5EF4-FFF2-40B4-BE49-F238E27FC236}">
                <a16:creationId xmlns:a16="http://schemas.microsoft.com/office/drawing/2014/main" id="{FE302A51-553C-4AE8-8791-AE6CF288F868}"/>
              </a:ext>
            </a:extLst>
          </p:cNvPr>
          <p:cNvGrpSpPr/>
          <p:nvPr/>
        </p:nvGrpSpPr>
        <p:grpSpPr>
          <a:xfrm>
            <a:off x="4901676" y="800227"/>
            <a:ext cx="2388647" cy="461665"/>
            <a:chOff x="4765044" y="2129336"/>
            <a:chExt cx="2511275" cy="485366"/>
          </a:xfrm>
        </p:grpSpPr>
        <p:sp>
          <p:nvSpPr>
            <p:cNvPr id="6" name="矩形: 圆角 5">
              <a:extLst>
                <a:ext uri="{FF2B5EF4-FFF2-40B4-BE49-F238E27FC236}">
                  <a16:creationId xmlns:a16="http://schemas.microsoft.com/office/drawing/2014/main" id="{7A782927-728C-4FF6-9A4B-2190535A682E}"/>
                </a:ext>
              </a:extLst>
            </p:cNvPr>
            <p:cNvSpPr/>
            <p:nvPr/>
          </p:nvSpPr>
          <p:spPr>
            <a:xfrm>
              <a:off x="4765044" y="2141836"/>
              <a:ext cx="2434613" cy="449942"/>
            </a:xfrm>
            <a:prstGeom prst="roundRect">
              <a:avLst/>
            </a:prstGeom>
            <a:solidFill>
              <a:srgbClr val="346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D59983D0-0053-474E-AB47-D2FE06EF85B1}"/>
                </a:ext>
              </a:extLst>
            </p:cNvPr>
            <p:cNvSpPr txBox="1"/>
            <p:nvPr/>
          </p:nvSpPr>
          <p:spPr>
            <a:xfrm>
              <a:off x="4841706" y="2129336"/>
              <a:ext cx="2434613" cy="485366"/>
            </a:xfrm>
            <a:prstGeom prst="rect">
              <a:avLst/>
            </a:prstGeom>
            <a:noFill/>
          </p:spPr>
          <p:txBody>
            <a:bodyPr wrap="square" rtlCol="0">
              <a:spAutoFit/>
            </a:bodyPr>
            <a:lstStyle/>
            <a:p>
              <a:r>
                <a:rPr lang="zh-CN" altLang="en-US" sz="2400" b="1" dirty="0">
                  <a:solidFill>
                    <a:schemeClr val="bg1"/>
                  </a:solidFill>
                  <a:cs typeface="+mn-ea"/>
                  <a:sym typeface="+mn-lt"/>
                </a:rPr>
                <a:t>六幺令</a:t>
              </a:r>
              <a:r>
                <a:rPr lang="en-US" altLang="zh-CN" sz="2400" b="1" dirty="0">
                  <a:solidFill>
                    <a:schemeClr val="bg1"/>
                  </a:solidFill>
                  <a:cs typeface="+mn-ea"/>
                  <a:sym typeface="+mn-lt"/>
                </a:rPr>
                <a:t>•</a:t>
              </a:r>
              <a:r>
                <a:rPr lang="zh-CN" altLang="en-US" sz="2400" b="1" dirty="0">
                  <a:solidFill>
                    <a:schemeClr val="bg1"/>
                  </a:solidFill>
                  <a:cs typeface="+mn-ea"/>
                  <a:sym typeface="+mn-lt"/>
                </a:rPr>
                <a:t>天中节</a:t>
              </a:r>
            </a:p>
          </p:txBody>
        </p:sp>
      </p:grpSp>
    </p:spTree>
    <p:extLst>
      <p:ext uri="{BB962C8B-B14F-4D97-AF65-F5344CB8AC3E}">
        <p14:creationId xmlns:p14="http://schemas.microsoft.com/office/powerpoint/2010/main" val="957018386"/>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1000"/>
                                        <p:tgtEl>
                                          <p:spTgt spid="9218"/>
                                        </p:tgtEl>
                                      </p:cBhvr>
                                    </p:animEffect>
                                    <p:anim calcmode="lin" valueType="num">
                                      <p:cBhvr>
                                        <p:cTn id="15" dur="1000" fill="hold"/>
                                        <p:tgtEl>
                                          <p:spTgt spid="9218"/>
                                        </p:tgtEl>
                                        <p:attrNameLst>
                                          <p:attrName>ppt_x</p:attrName>
                                        </p:attrNameLst>
                                      </p:cBhvr>
                                      <p:tavLst>
                                        <p:tav tm="0">
                                          <p:val>
                                            <p:strVal val="#ppt_x"/>
                                          </p:val>
                                        </p:tav>
                                        <p:tav tm="100000">
                                          <p:val>
                                            <p:strVal val="#ppt_x"/>
                                          </p:val>
                                        </p:tav>
                                      </p:tavLst>
                                    </p:anim>
                                    <p:anim calcmode="lin" valueType="num">
                                      <p:cBhvr>
                                        <p:cTn id="16"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
                                        </p:tgtEl>
                                        <p:attrNameLst>
                                          <p:attrName>ppt_y</p:attrName>
                                        </p:attrNameLst>
                                      </p:cBhvr>
                                      <p:tavLst>
                                        <p:tav tm="0">
                                          <p:val>
                                            <p:strVal val="#ppt_y"/>
                                          </p:val>
                                        </p:tav>
                                        <p:tav tm="100000">
                                          <p:val>
                                            <p:strVal val="#ppt_y"/>
                                          </p:val>
                                        </p:tav>
                                      </p:tavLst>
                                    </p:anim>
                                    <p:anim calcmode="lin" valueType="num">
                                      <p:cBhvr>
                                        <p:cTn id="2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97728" y="2330558"/>
            <a:ext cx="8836972" cy="2196883"/>
          </a:xfrm>
          <a:prstGeom prst="rect">
            <a:avLst/>
          </a:prstGeom>
        </p:spPr>
        <p:txBody>
          <a:bodyPr wrap="square">
            <a:spAutoFit/>
          </a:bodyPr>
          <a:lstStyle/>
          <a:p>
            <a:pPr>
              <a:lnSpc>
                <a:spcPct val="200000"/>
              </a:lnSpc>
            </a:pPr>
            <a:r>
              <a:rPr lang="zh-CN" altLang="en-US" b="1" dirty="0">
                <a:cs typeface="+mn-ea"/>
                <a:sym typeface="+mn-lt"/>
              </a:rPr>
              <a:t>　　     </a:t>
            </a:r>
            <a:r>
              <a:rPr lang="zh-CN" altLang="en-US" sz="2400" b="1" dirty="0">
                <a:solidFill>
                  <a:srgbClr val="332C2B"/>
                </a:solidFill>
                <a:cs typeface="+mn-ea"/>
                <a:sym typeface="+mn-lt"/>
              </a:rPr>
              <a:t>五月榴花妖艳烘。绿杨带雨垂垂重。五色新丝缠角粽。金盘送。生绡画扇盘双凤。正是浴兰时节动。菖蒲酒美清尊共。叶里黄骊时一弄。犹松等闲惊破纱窗梦。 </a:t>
            </a:r>
            <a:endParaRPr lang="zh-CN" altLang="en-US" b="1" dirty="0">
              <a:solidFill>
                <a:srgbClr val="332C2B"/>
              </a:solidFill>
              <a:cs typeface="+mn-ea"/>
              <a:sym typeface="+mn-lt"/>
            </a:endParaRPr>
          </a:p>
        </p:txBody>
      </p:sp>
      <p:grpSp>
        <p:nvGrpSpPr>
          <p:cNvPr id="5" name="组合 4">
            <a:extLst>
              <a:ext uri="{FF2B5EF4-FFF2-40B4-BE49-F238E27FC236}">
                <a16:creationId xmlns:a16="http://schemas.microsoft.com/office/drawing/2014/main" id="{4D8184E6-06EF-476C-936F-01D9E2929AC5}"/>
              </a:ext>
            </a:extLst>
          </p:cNvPr>
          <p:cNvGrpSpPr/>
          <p:nvPr/>
        </p:nvGrpSpPr>
        <p:grpSpPr>
          <a:xfrm>
            <a:off x="4938136" y="1384912"/>
            <a:ext cx="2315728" cy="461665"/>
            <a:chOff x="4765044" y="2124123"/>
            <a:chExt cx="2434613" cy="485366"/>
          </a:xfrm>
        </p:grpSpPr>
        <p:sp>
          <p:nvSpPr>
            <p:cNvPr id="8" name="矩形: 圆角 7">
              <a:extLst>
                <a:ext uri="{FF2B5EF4-FFF2-40B4-BE49-F238E27FC236}">
                  <a16:creationId xmlns:a16="http://schemas.microsoft.com/office/drawing/2014/main" id="{562B88D6-0A25-4059-B5DD-D4F9801653CA}"/>
                </a:ext>
              </a:extLst>
            </p:cNvPr>
            <p:cNvSpPr/>
            <p:nvPr/>
          </p:nvSpPr>
          <p:spPr>
            <a:xfrm>
              <a:off x="4765044" y="2141836"/>
              <a:ext cx="2434613" cy="449942"/>
            </a:xfrm>
            <a:prstGeom prst="roundRect">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文本框 8">
              <a:extLst>
                <a:ext uri="{FF2B5EF4-FFF2-40B4-BE49-F238E27FC236}">
                  <a16:creationId xmlns:a16="http://schemas.microsoft.com/office/drawing/2014/main" id="{DF871127-C5F0-4FAC-88B1-8FEC43C5958F}"/>
                </a:ext>
              </a:extLst>
            </p:cNvPr>
            <p:cNvSpPr txBox="1"/>
            <p:nvPr/>
          </p:nvSpPr>
          <p:spPr>
            <a:xfrm>
              <a:off x="4966032" y="2124123"/>
              <a:ext cx="2032635" cy="485366"/>
            </a:xfrm>
            <a:prstGeom prst="rect">
              <a:avLst/>
            </a:prstGeom>
            <a:noFill/>
          </p:spPr>
          <p:txBody>
            <a:bodyPr wrap="square" rtlCol="0">
              <a:spAutoFit/>
            </a:bodyPr>
            <a:lstStyle/>
            <a:p>
              <a:pPr algn="ctr"/>
              <a:r>
                <a:rPr lang="zh-CN" altLang="en-US" sz="2400" b="1" dirty="0">
                  <a:solidFill>
                    <a:schemeClr val="bg1"/>
                  </a:solidFill>
                  <a:cs typeface="+mn-ea"/>
                  <a:sym typeface="+mn-lt"/>
                </a:rPr>
                <a:t>渔 家 傲</a:t>
              </a:r>
            </a:p>
          </p:txBody>
        </p:sp>
      </p:grpSp>
    </p:spTree>
    <p:extLst>
      <p:ext uri="{BB962C8B-B14F-4D97-AF65-F5344CB8AC3E}">
        <p14:creationId xmlns:p14="http://schemas.microsoft.com/office/powerpoint/2010/main" val="1158552553"/>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A796986-538D-45FF-8540-B3DAC4DAD3E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图片 11">
            <a:extLst>
              <a:ext uri="{FF2B5EF4-FFF2-40B4-BE49-F238E27FC236}">
                <a16:creationId xmlns:a16="http://schemas.microsoft.com/office/drawing/2014/main" id="{936C3DAA-5131-4D80-B1CC-AE0BDE15576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022964" y="0"/>
            <a:ext cx="5911486" cy="3631615"/>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a:ext>
            </a:extLst>
          </a:blip>
          <a:stretch>
            <a:fillRect/>
          </a:stretch>
        </p:blipFill>
        <p:spPr>
          <a:xfrm rot="4144430">
            <a:off x="4749982" y="1188091"/>
            <a:ext cx="2457450" cy="2381250"/>
          </a:xfrm>
          <a:prstGeom prst="rect">
            <a:avLst/>
          </a:prstGeom>
        </p:spPr>
      </p:pic>
      <p:pic>
        <p:nvPicPr>
          <p:cNvPr id="6" name="图片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2408" y="4689474"/>
            <a:ext cx="2428875" cy="1712792"/>
          </a:xfrm>
          <a:prstGeom prst="rect">
            <a:avLst/>
          </a:prstGeom>
        </p:spPr>
      </p:pic>
      <p:grpSp>
        <p:nvGrpSpPr>
          <p:cNvPr id="8" name="组合 7">
            <a:extLst>
              <a:ext uri="{FF2B5EF4-FFF2-40B4-BE49-F238E27FC236}">
                <a16:creationId xmlns:a16="http://schemas.microsoft.com/office/drawing/2014/main" id="{D7CF4545-136A-4C9C-944D-249B0D65BD19}"/>
              </a:ext>
            </a:extLst>
          </p:cNvPr>
          <p:cNvGrpSpPr/>
          <p:nvPr/>
        </p:nvGrpSpPr>
        <p:grpSpPr>
          <a:xfrm>
            <a:off x="4235933" y="1193972"/>
            <a:ext cx="3860317" cy="2369491"/>
            <a:chOff x="4235933" y="1193972"/>
            <a:chExt cx="3860317" cy="2369491"/>
          </a:xfrm>
        </p:grpSpPr>
        <p:pic>
          <p:nvPicPr>
            <p:cNvPr id="16" name="图片 15">
              <a:extLst>
                <a:ext uri="{FF2B5EF4-FFF2-40B4-BE49-F238E27FC236}">
                  <a16:creationId xmlns:a16="http://schemas.microsoft.com/office/drawing/2014/main" id="{30CE0A59-F092-4DB9-A4DA-397F1CCFABB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235933" y="1193972"/>
              <a:ext cx="3860317" cy="2369491"/>
            </a:xfrm>
            <a:prstGeom prst="rect">
              <a:avLst/>
            </a:prstGeom>
          </p:spPr>
        </p:pic>
        <p:sp>
          <p:nvSpPr>
            <p:cNvPr id="14" name="文本框 13"/>
            <p:cNvSpPr txBox="1"/>
            <p:nvPr/>
          </p:nvSpPr>
          <p:spPr>
            <a:xfrm>
              <a:off x="5529178" y="1790211"/>
              <a:ext cx="1133644" cy="1015663"/>
            </a:xfrm>
            <a:prstGeom prst="rect">
              <a:avLst/>
            </a:prstGeom>
            <a:noFill/>
          </p:spPr>
          <p:txBody>
            <a:bodyPr wrap="none" rtlCol="0">
              <a:spAutoFit/>
            </a:bodyPr>
            <a:lstStyle/>
            <a:p>
              <a:pPr algn="ctr"/>
              <a:r>
                <a:rPr lang="en-US" altLang="zh-CN" sz="6000" b="1" dirty="0">
                  <a:solidFill>
                    <a:schemeClr val="tx1">
                      <a:lumMod val="85000"/>
                      <a:lumOff val="15000"/>
                    </a:schemeClr>
                  </a:solidFill>
                  <a:cs typeface="+mn-ea"/>
                  <a:sym typeface="+mn-lt"/>
                </a:rPr>
                <a:t>04</a:t>
              </a:r>
              <a:endParaRPr lang="zh-CN" altLang="en-US" sz="6000" b="1" dirty="0">
                <a:solidFill>
                  <a:schemeClr val="tx1">
                    <a:lumMod val="85000"/>
                    <a:lumOff val="15000"/>
                  </a:schemeClr>
                </a:solidFill>
                <a:cs typeface="+mn-ea"/>
                <a:sym typeface="+mn-lt"/>
              </a:endParaRPr>
            </a:p>
          </p:txBody>
        </p:sp>
      </p:grpSp>
      <p:sp>
        <p:nvSpPr>
          <p:cNvPr id="15" name="MH_Entry_1"/>
          <p:cNvSpPr txBox="1"/>
          <p:nvPr>
            <p:custDataLst>
              <p:tags r:id="rId2"/>
            </p:custDataLst>
          </p:nvPr>
        </p:nvSpPr>
        <p:spPr>
          <a:xfrm>
            <a:off x="4095750" y="3716598"/>
            <a:ext cx="4000500" cy="439814"/>
          </a:xfrm>
          <a:prstGeom prst="rect">
            <a:avLst/>
          </a:prstGeom>
          <a:noFill/>
        </p:spPr>
        <p:txBody>
          <a:bodyPr wrap="square" lIns="0" tIns="0" rIns="0" bIns="0" rtlCol="0" anchor="ctr" anchorCtr="0">
            <a:normAutofit/>
          </a:bodyPr>
          <a:lstStyle/>
          <a:p>
            <a:pPr lvl="0" algn="ctr">
              <a:defRPr/>
            </a:pPr>
            <a:r>
              <a:rPr lang="zh-CN" altLang="en-US" sz="2800" b="1" dirty="0">
                <a:solidFill>
                  <a:srgbClr val="332C2B"/>
                </a:solidFill>
                <a:cs typeface="+mn-ea"/>
                <a:sym typeface="+mn-lt"/>
              </a:rPr>
              <a:t>四</a:t>
            </a:r>
            <a:r>
              <a:rPr lang="en-US" altLang="zh-CN" sz="2800" b="1" dirty="0">
                <a:solidFill>
                  <a:srgbClr val="332C2B"/>
                </a:solidFill>
                <a:cs typeface="+mn-ea"/>
                <a:sym typeface="+mn-lt"/>
              </a:rPr>
              <a:t>.</a:t>
            </a:r>
            <a:r>
              <a:rPr lang="zh-CN" altLang="en-US" sz="2800" b="1" dirty="0">
                <a:solidFill>
                  <a:srgbClr val="332C2B"/>
                </a:solidFill>
                <a:cs typeface="+mn-ea"/>
                <a:sym typeface="+mn-lt"/>
              </a:rPr>
              <a:t>端午节的当代演化</a:t>
            </a:r>
            <a:endParaRPr kumimoji="0" lang="zh-CN" altLang="en-US" sz="2800" b="1" i="0" u="none" strike="noStrike" kern="1200" cap="none" spc="0" normalizeH="0" baseline="0" noProof="0" dirty="0">
              <a:ln>
                <a:noFill/>
              </a:ln>
              <a:solidFill>
                <a:srgbClr val="332C2B"/>
              </a:solidFill>
              <a:effectLst/>
              <a:uLnTx/>
              <a:uFillTx/>
              <a:cs typeface="+mn-ea"/>
              <a:sym typeface="+mn-lt"/>
            </a:endParaRPr>
          </a:p>
        </p:txBody>
      </p:sp>
      <p:sp>
        <p:nvSpPr>
          <p:cNvPr id="17" name="矩形 16">
            <a:extLst>
              <a:ext uri="{FF2B5EF4-FFF2-40B4-BE49-F238E27FC236}">
                <a16:creationId xmlns:a16="http://schemas.microsoft.com/office/drawing/2014/main" id="{E8CFC00F-8EF9-45A5-ADCC-6FEA947D8A4D}"/>
              </a:ext>
            </a:extLst>
          </p:cNvPr>
          <p:cNvSpPr/>
          <p:nvPr/>
        </p:nvSpPr>
        <p:spPr>
          <a:xfrm>
            <a:off x="3912521" y="4241596"/>
            <a:ext cx="4507139" cy="464873"/>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lc="http://schemas.openxmlformats.org/drawingml/2006/lockedCanvas" xmlns="" val="1"/>
            </a:ext>
          </a:extLst>
        </p:spPr>
        <p:txBody>
          <a:bodyPr wrap="square" lIns="72000" tIns="0" rIns="72000" bIns="0">
            <a:normAutofit fontScale="25000" lnSpcReduction="20000"/>
          </a:bodyPr>
          <a:lstStyle/>
          <a:p>
            <a:pPr lvl="0" algn="ctr">
              <a:lnSpc>
                <a:spcPct val="170000"/>
              </a:lnSpc>
              <a:defRPr sz="1800"/>
            </a:pPr>
            <a:r>
              <a:rPr lang="zh-CN" altLang="en-US" sz="4400" dirty="0">
                <a:solidFill>
                  <a:srgbClr val="332C2B"/>
                </a:solidFill>
                <a:cs typeface="+mn-ea"/>
                <a:sym typeface="+mn-lt"/>
              </a:rPr>
              <a:t>此部分内容作为文字排版占位显示</a:t>
            </a:r>
          </a:p>
          <a:p>
            <a:pPr lvl="0" algn="ctr">
              <a:lnSpc>
                <a:spcPct val="170000"/>
              </a:lnSpc>
              <a:defRPr sz="1800"/>
            </a:pPr>
            <a:r>
              <a:rPr lang="zh-CN" altLang="en-US" sz="4400" dirty="0">
                <a:solidFill>
                  <a:srgbClr val="332C2B"/>
                </a:solidFill>
                <a:cs typeface="+mn-ea"/>
                <a:sym typeface="+mn-lt"/>
              </a:rPr>
              <a:t>（建议使用主题字体）此部分内容作为文字排版占位显示</a:t>
            </a:r>
          </a:p>
          <a:p>
            <a:pPr lvl="0" algn="ctr">
              <a:lnSpc>
                <a:spcPct val="170000"/>
              </a:lnSpc>
              <a:defRPr sz="1800"/>
            </a:pPr>
            <a:r>
              <a:rPr lang="zh-CN" altLang="en-US" sz="4400" dirty="0">
                <a:solidFill>
                  <a:srgbClr val="332C2B"/>
                </a:solidFill>
                <a:cs typeface="+mn-ea"/>
                <a:sym typeface="+mn-lt"/>
              </a:rPr>
              <a:t>（建议使用主题字体）</a:t>
            </a:r>
          </a:p>
          <a:p>
            <a:pPr lvl="0" algn="ctr">
              <a:lnSpc>
                <a:spcPct val="120000"/>
              </a:lnSpc>
              <a:defRPr sz="1800"/>
            </a:pPr>
            <a:endParaRPr lang="zh-CN" altLang="en-US" sz="1100" dirty="0">
              <a:solidFill>
                <a:schemeClr val="tx1">
                  <a:lumMod val="85000"/>
                  <a:lumOff val="15000"/>
                </a:schemeClr>
              </a:solidFill>
              <a:cs typeface="+mn-ea"/>
              <a:sym typeface="+mn-lt"/>
            </a:endParaRPr>
          </a:p>
        </p:txBody>
      </p:sp>
    </p:spTree>
    <p:custDataLst>
      <p:tags r:id="rId1"/>
    </p:custDataLst>
    <p:extLst>
      <p:ext uri="{BB962C8B-B14F-4D97-AF65-F5344CB8AC3E}">
        <p14:creationId xmlns:p14="http://schemas.microsoft.com/office/powerpoint/2010/main" val="2799890815"/>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132116" y="3556645"/>
            <a:ext cx="10174888" cy="1705403"/>
          </a:xfrm>
          <a:prstGeom prst="rect">
            <a:avLst/>
          </a:prstGeom>
        </p:spPr>
        <p:txBody>
          <a:bodyPr wrap="square">
            <a:spAutoFit/>
          </a:bodyPr>
          <a:lstStyle/>
          <a:p>
            <a:pPr marL="285750" indent="-285750">
              <a:lnSpc>
                <a:spcPct val="150000"/>
              </a:lnSpc>
              <a:buFont typeface="Wingdings" pitchFamily="2" charset="2"/>
              <a:buChar char="l"/>
            </a:pPr>
            <a:r>
              <a:rPr lang="zh-CN" altLang="en-US" b="1" dirty="0">
                <a:solidFill>
                  <a:srgbClr val="332C2B"/>
                </a:solidFill>
                <a:cs typeface="+mn-ea"/>
                <a:sym typeface="+mn-lt"/>
              </a:rPr>
              <a:t>中国大陆南方地区端午节习俗保存较完善，也较北方地区气氛浓厚，各地纷纷举办各种规模的赛龙舟活动，家庭也都包粽子全家同吃，虽然不一定代表端午节本身的纪念屈原的意义，很多人尤其是青少年都不知道它代表的含义。但这种习俗一直保留着。 　　</a:t>
            </a:r>
            <a:endParaRPr lang="en-US" altLang="zh-CN" b="1" dirty="0">
              <a:solidFill>
                <a:srgbClr val="332C2B"/>
              </a:solidFill>
              <a:cs typeface="+mn-ea"/>
              <a:sym typeface="+mn-lt"/>
            </a:endParaRPr>
          </a:p>
          <a:p>
            <a:pPr marL="285750" indent="-285750">
              <a:lnSpc>
                <a:spcPct val="150000"/>
              </a:lnSpc>
              <a:buFont typeface="Wingdings" pitchFamily="2" charset="2"/>
              <a:buChar char="l"/>
            </a:pPr>
            <a:r>
              <a:rPr lang="zh-CN" altLang="en-US" b="1" dirty="0">
                <a:solidFill>
                  <a:srgbClr val="332C2B"/>
                </a:solidFill>
                <a:cs typeface="+mn-ea"/>
                <a:sym typeface="+mn-lt"/>
              </a:rPr>
              <a:t>自</a:t>
            </a:r>
            <a:r>
              <a:rPr lang="en-US" altLang="zh-CN" b="1" dirty="0">
                <a:solidFill>
                  <a:srgbClr val="332C2B"/>
                </a:solidFill>
                <a:cs typeface="+mn-ea"/>
                <a:sym typeface="+mn-lt"/>
              </a:rPr>
              <a:t>2008</a:t>
            </a:r>
            <a:r>
              <a:rPr lang="zh-CN" altLang="en-US" b="1" dirty="0">
                <a:solidFill>
                  <a:srgbClr val="332C2B"/>
                </a:solidFill>
                <a:cs typeface="+mn-ea"/>
                <a:sym typeface="+mn-lt"/>
              </a:rPr>
              <a:t>年开始，端午节在中国大陆地区也成为国家法定节假日之一，按规定放假一天。 　　</a:t>
            </a:r>
            <a:endParaRPr lang="en-US" altLang="zh-CN" b="1" dirty="0">
              <a:solidFill>
                <a:srgbClr val="332C2B"/>
              </a:solidFill>
              <a:cs typeface="+mn-ea"/>
              <a:sym typeface="+mn-lt"/>
            </a:endParaRPr>
          </a:p>
        </p:txBody>
      </p:sp>
      <p:sp>
        <p:nvSpPr>
          <p:cNvPr id="8" name="矩形 7"/>
          <p:cNvSpPr/>
          <p:nvPr/>
        </p:nvSpPr>
        <p:spPr>
          <a:xfrm>
            <a:off x="1132116" y="2011451"/>
            <a:ext cx="10250368" cy="1289905"/>
          </a:xfrm>
          <a:prstGeom prst="rect">
            <a:avLst/>
          </a:prstGeom>
        </p:spPr>
        <p:txBody>
          <a:bodyPr wrap="square">
            <a:spAutoFit/>
          </a:bodyPr>
          <a:lstStyle/>
          <a:p>
            <a:pPr marL="285750" indent="-285750">
              <a:lnSpc>
                <a:spcPct val="150000"/>
              </a:lnSpc>
              <a:buFont typeface="Wingdings" pitchFamily="2" charset="2"/>
              <a:buChar char="l"/>
            </a:pPr>
            <a:r>
              <a:rPr lang="en-US" altLang="zh-CN" b="1" dirty="0">
                <a:solidFill>
                  <a:srgbClr val="332C2B"/>
                </a:solidFill>
                <a:cs typeface="+mn-ea"/>
                <a:sym typeface="+mn-lt"/>
              </a:rPr>
              <a:t>2009</a:t>
            </a:r>
            <a:r>
              <a:rPr lang="zh-CN" altLang="en-US" b="1" dirty="0">
                <a:solidFill>
                  <a:srgbClr val="332C2B"/>
                </a:solidFill>
                <a:cs typeface="+mn-ea"/>
                <a:sym typeface="+mn-lt"/>
              </a:rPr>
              <a:t>年湖北省代表中华人民共和国向联合国教科文组织申报世界文化遗产的湖北秭归“屈原故里端午习俗”，黄石“西塞神舟会”赛龙舟，湖南“汨罗江畔端午习俗”，江苏苏州祭伍子胥的“苏州端午习俗”，就是中国大陆长江流域三个省份当地人民庆祝端午节时的习俗。 </a:t>
            </a:r>
          </a:p>
        </p:txBody>
      </p:sp>
      <p:grpSp>
        <p:nvGrpSpPr>
          <p:cNvPr id="6" name="组合 5">
            <a:extLst>
              <a:ext uri="{FF2B5EF4-FFF2-40B4-BE49-F238E27FC236}">
                <a16:creationId xmlns:a16="http://schemas.microsoft.com/office/drawing/2014/main" id="{FF7F956A-5A6B-489E-BB2F-290FBE1AB53C}"/>
              </a:ext>
            </a:extLst>
          </p:cNvPr>
          <p:cNvGrpSpPr/>
          <p:nvPr/>
        </p:nvGrpSpPr>
        <p:grpSpPr>
          <a:xfrm>
            <a:off x="4938136" y="1014842"/>
            <a:ext cx="2315728" cy="461665"/>
            <a:chOff x="4765044" y="2106412"/>
            <a:chExt cx="2434613" cy="485366"/>
          </a:xfrm>
        </p:grpSpPr>
        <p:sp>
          <p:nvSpPr>
            <p:cNvPr id="10" name="矩形: 圆角 9">
              <a:extLst>
                <a:ext uri="{FF2B5EF4-FFF2-40B4-BE49-F238E27FC236}">
                  <a16:creationId xmlns:a16="http://schemas.microsoft.com/office/drawing/2014/main" id="{BD361D18-763D-464E-86BB-B3115550867D}"/>
                </a:ext>
              </a:extLst>
            </p:cNvPr>
            <p:cNvSpPr/>
            <p:nvPr/>
          </p:nvSpPr>
          <p:spPr>
            <a:xfrm>
              <a:off x="4765044" y="2141836"/>
              <a:ext cx="2434613" cy="449942"/>
            </a:xfrm>
            <a:prstGeom prst="roundRect">
              <a:avLst/>
            </a:prstGeom>
            <a:solidFill>
              <a:srgbClr val="346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id="{F0FE00D0-0945-4A15-9650-68C2737688FE}"/>
                </a:ext>
              </a:extLst>
            </p:cNvPr>
            <p:cNvSpPr txBox="1"/>
            <p:nvPr/>
          </p:nvSpPr>
          <p:spPr>
            <a:xfrm>
              <a:off x="4966034" y="2106412"/>
              <a:ext cx="2032634" cy="485366"/>
            </a:xfrm>
            <a:prstGeom prst="rect">
              <a:avLst/>
            </a:prstGeom>
            <a:noFill/>
          </p:spPr>
          <p:txBody>
            <a:bodyPr wrap="square" rtlCol="0">
              <a:spAutoFit/>
            </a:bodyPr>
            <a:lstStyle/>
            <a:p>
              <a:pPr algn="ctr"/>
              <a:r>
                <a:rPr lang="zh-CN" altLang="en-US" sz="2400" b="1" dirty="0">
                  <a:solidFill>
                    <a:schemeClr val="bg1"/>
                  </a:solidFill>
                  <a:cs typeface="+mn-ea"/>
                  <a:sym typeface="+mn-lt"/>
                </a:rPr>
                <a:t>当代端午节</a:t>
              </a:r>
            </a:p>
          </p:txBody>
        </p:sp>
      </p:grpSp>
    </p:spTree>
    <p:extLst>
      <p:ext uri="{BB962C8B-B14F-4D97-AF65-F5344CB8AC3E}">
        <p14:creationId xmlns:p14="http://schemas.microsoft.com/office/powerpoint/2010/main" val="2065215449"/>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95217" y="2237666"/>
            <a:ext cx="10801565" cy="2807948"/>
          </a:xfrm>
          <a:prstGeom prst="rect">
            <a:avLst/>
          </a:prstGeom>
        </p:spPr>
        <p:txBody>
          <a:bodyPr wrap="square">
            <a:spAutoFit/>
          </a:bodyPr>
          <a:lstStyle/>
          <a:p>
            <a:pPr>
              <a:lnSpc>
                <a:spcPct val="150000"/>
              </a:lnSpc>
            </a:pPr>
            <a:r>
              <a:rPr lang="zh-CN" altLang="en-US" sz="1200" dirty="0">
                <a:cs typeface="+mn-ea"/>
                <a:sym typeface="+mn-lt"/>
              </a:rPr>
              <a:t>             </a:t>
            </a:r>
            <a:r>
              <a:rPr lang="zh-CN" altLang="en-US" sz="2000" b="1" dirty="0">
                <a:solidFill>
                  <a:srgbClr val="332C2B"/>
                </a:solidFill>
                <a:cs typeface="+mn-ea"/>
                <a:sym typeface="+mn-lt"/>
              </a:rPr>
              <a:t>台湾端午节保留大量端午信俗，台湾人俗称端阳、“五日节”或“五月节”，习俗为吃粽子、饮雄黄酒、驱五毒、饮午时水、沐午时水、午时立蛋（传说中能在午时，立起鸡蛋可以得到好运）与赛龙舟。端午禳除的习俗源自于夏至，台湾习俗认为端午当天正午，是全年阳气最盛的时刻，因此配合饮用午时水可强身健体、驱除百病，加入了香茅、艾草、菖蒲等驱邪植物，或是挂榕枝、饮雄黄酒、佩挂香馨</a:t>
            </a:r>
            <a:r>
              <a:rPr lang="en-US" altLang="zh-CN" sz="2000" b="1" dirty="0">
                <a:solidFill>
                  <a:srgbClr val="332C2B"/>
                </a:solidFill>
                <a:cs typeface="+mn-ea"/>
                <a:sym typeface="+mn-lt"/>
              </a:rPr>
              <a:t>(</a:t>
            </a:r>
            <a:r>
              <a:rPr lang="zh-CN" altLang="en-US" sz="2000" b="1" dirty="0">
                <a:solidFill>
                  <a:srgbClr val="332C2B"/>
                </a:solidFill>
                <a:cs typeface="+mn-ea"/>
                <a:sym typeface="+mn-lt"/>
              </a:rPr>
              <a:t>香包</a:t>
            </a:r>
            <a:r>
              <a:rPr lang="en-US" altLang="zh-CN" sz="2000" b="1" dirty="0">
                <a:solidFill>
                  <a:srgbClr val="332C2B"/>
                </a:solidFill>
                <a:cs typeface="+mn-ea"/>
                <a:sym typeface="+mn-lt"/>
              </a:rPr>
              <a:t>)</a:t>
            </a:r>
            <a:r>
              <a:rPr lang="zh-CN" altLang="en-US" sz="2000" b="1" dirty="0">
                <a:solidFill>
                  <a:srgbClr val="332C2B"/>
                </a:solidFill>
                <a:cs typeface="+mn-ea"/>
                <a:sym typeface="+mn-lt"/>
              </a:rPr>
              <a:t>更可达到功效；另外当天也会使洗艾草水，同样也有防毒健身的效果。全国最著名汲取“午时水”地点在台中县大甲镇铁砧山上的剑井。 </a:t>
            </a:r>
            <a:endParaRPr lang="zh-CN" altLang="en-US" sz="1200" b="1" dirty="0">
              <a:solidFill>
                <a:srgbClr val="332C2B"/>
              </a:solidFill>
              <a:cs typeface="+mn-ea"/>
              <a:sym typeface="+mn-lt"/>
            </a:endParaRPr>
          </a:p>
        </p:txBody>
      </p:sp>
      <p:grpSp>
        <p:nvGrpSpPr>
          <p:cNvPr id="7" name="组合 6">
            <a:extLst>
              <a:ext uri="{FF2B5EF4-FFF2-40B4-BE49-F238E27FC236}">
                <a16:creationId xmlns:a16="http://schemas.microsoft.com/office/drawing/2014/main" id="{51D2FE88-9409-409E-81BF-AB7E3884D8D1}"/>
              </a:ext>
            </a:extLst>
          </p:cNvPr>
          <p:cNvGrpSpPr/>
          <p:nvPr/>
        </p:nvGrpSpPr>
        <p:grpSpPr>
          <a:xfrm>
            <a:off x="4938136" y="1206349"/>
            <a:ext cx="2315728" cy="461665"/>
            <a:chOff x="4765044" y="2106412"/>
            <a:chExt cx="2434613" cy="485366"/>
          </a:xfrm>
        </p:grpSpPr>
        <p:sp>
          <p:nvSpPr>
            <p:cNvPr id="10" name="矩形: 圆角 9">
              <a:extLst>
                <a:ext uri="{FF2B5EF4-FFF2-40B4-BE49-F238E27FC236}">
                  <a16:creationId xmlns:a16="http://schemas.microsoft.com/office/drawing/2014/main" id="{4404ACE7-7173-4FF2-B813-8552B86787F0}"/>
                </a:ext>
              </a:extLst>
            </p:cNvPr>
            <p:cNvSpPr/>
            <p:nvPr/>
          </p:nvSpPr>
          <p:spPr>
            <a:xfrm>
              <a:off x="4765044" y="2141836"/>
              <a:ext cx="2434613" cy="449942"/>
            </a:xfrm>
            <a:prstGeom prst="roundRect">
              <a:avLst/>
            </a:prstGeom>
            <a:solidFill>
              <a:srgbClr val="346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id="{E2F5533B-5EBC-41E3-9DE9-E22618B0B4E8}"/>
                </a:ext>
              </a:extLst>
            </p:cNvPr>
            <p:cNvSpPr txBox="1"/>
            <p:nvPr/>
          </p:nvSpPr>
          <p:spPr>
            <a:xfrm>
              <a:off x="4966034" y="2106412"/>
              <a:ext cx="2032634" cy="485366"/>
            </a:xfrm>
            <a:prstGeom prst="rect">
              <a:avLst/>
            </a:prstGeom>
            <a:noFill/>
          </p:spPr>
          <p:txBody>
            <a:bodyPr wrap="square" rtlCol="0">
              <a:spAutoFit/>
            </a:bodyPr>
            <a:lstStyle/>
            <a:p>
              <a:pPr algn="ctr"/>
              <a:r>
                <a:rPr lang="zh-CN" altLang="en-US" sz="2400" b="1" dirty="0">
                  <a:solidFill>
                    <a:schemeClr val="bg1"/>
                  </a:solidFill>
                  <a:cs typeface="+mn-ea"/>
                  <a:sym typeface="+mn-lt"/>
                </a:rPr>
                <a:t>台湾端午节</a:t>
              </a:r>
            </a:p>
          </p:txBody>
        </p:sp>
      </p:grpSp>
    </p:spTree>
    <p:extLst>
      <p:ext uri="{BB962C8B-B14F-4D97-AF65-F5344CB8AC3E}">
        <p14:creationId xmlns:p14="http://schemas.microsoft.com/office/powerpoint/2010/main" val="339293738"/>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xit" presetSubtype="2" fill="hold" grpId="1" nodeType="withEffect">
                                  <p:stCondLst>
                                    <p:cond delay="0"/>
                                  </p:stCondLst>
                                  <p:childTnLst>
                                    <p:anim calcmode="lin" valueType="num">
                                      <p:cBhvr additive="base">
                                        <p:cTn id="10" dur="500"/>
                                        <p:tgtEl>
                                          <p:spTgt spid="6"/>
                                        </p:tgtEl>
                                        <p:attrNameLst>
                                          <p:attrName>ppt_x</p:attrName>
                                        </p:attrNameLst>
                                      </p:cBhvr>
                                      <p:tavLst>
                                        <p:tav tm="0">
                                          <p:val>
                                            <p:strVal val="ppt_x"/>
                                          </p:val>
                                        </p:tav>
                                        <p:tav tm="100000">
                                          <p:val>
                                            <p:strVal val="1+ppt_w/2"/>
                                          </p:val>
                                        </p:tav>
                                      </p:tavLst>
                                    </p:anim>
                                    <p:anim calcmode="lin" valueType="num">
                                      <p:cBhvr additive="base">
                                        <p:cTn id="11" dur="500"/>
                                        <p:tgtEl>
                                          <p:spTgt spid="6"/>
                                        </p:tgtEl>
                                        <p:attrNameLst>
                                          <p:attrName>ppt_y</p:attrName>
                                        </p:attrNameLst>
                                      </p:cBhvr>
                                      <p:tavLst>
                                        <p:tav tm="0">
                                          <p:val>
                                            <p:strVal val="ppt_y"/>
                                          </p:val>
                                        </p:tav>
                                        <p:tav tm="100000">
                                          <p:val>
                                            <p:strVal val="ppt_y"/>
                                          </p:val>
                                        </p:tav>
                                      </p:tavLst>
                                    </p:anim>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50D66E73-59BA-42B9-98C9-AB60856AD17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58388" y="0"/>
            <a:ext cx="5328329" cy="3445957"/>
          </a:xfrm>
          <a:prstGeom prst="rect">
            <a:avLst/>
          </a:prstGeom>
        </p:spPr>
      </p:pic>
      <p:pic>
        <p:nvPicPr>
          <p:cNvPr id="15" name="图片 14">
            <a:extLst>
              <a:ext uri="{FF2B5EF4-FFF2-40B4-BE49-F238E27FC236}">
                <a16:creationId xmlns:a16="http://schemas.microsoft.com/office/drawing/2014/main" id="{0B86B6DA-5128-4F6B-B7FD-1E7F9356FE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10559" y="4024586"/>
            <a:ext cx="2359957" cy="928889"/>
          </a:xfrm>
          <a:prstGeom prst="rect">
            <a:avLst/>
          </a:prstGeom>
        </p:spPr>
      </p:pic>
      <p:pic>
        <p:nvPicPr>
          <p:cNvPr id="17" name="图片 16">
            <a:extLst>
              <a:ext uri="{FF2B5EF4-FFF2-40B4-BE49-F238E27FC236}">
                <a16:creationId xmlns:a16="http://schemas.microsoft.com/office/drawing/2014/main" id="{A738F874-F951-4C79-B39E-C3BF4859A2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60997" y="3294633"/>
            <a:ext cx="2359957" cy="928889"/>
          </a:xfrm>
          <a:prstGeom prst="rect">
            <a:avLst/>
          </a:prstGeom>
        </p:spPr>
      </p:pic>
      <p:pic>
        <p:nvPicPr>
          <p:cNvPr id="19" name="图片 55">
            <a:extLst>
              <a:ext uri="{FF2B5EF4-FFF2-40B4-BE49-F238E27FC236}">
                <a16:creationId xmlns:a16="http://schemas.microsoft.com/office/drawing/2014/main" id="{D8CAC894-D1D4-4894-B5A7-29C8416C130C}"/>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620574" y="4107115"/>
            <a:ext cx="244032" cy="38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a:extLst>
              <a:ext uri="{FF2B5EF4-FFF2-40B4-BE49-F238E27FC236}">
                <a16:creationId xmlns:a16="http://schemas.microsoft.com/office/drawing/2014/main" id="{76763E27-A9F1-441C-83DD-214491D54116}"/>
              </a:ext>
            </a:extLst>
          </p:cNvPr>
          <p:cNvGrpSpPr/>
          <p:nvPr/>
        </p:nvGrpSpPr>
        <p:grpSpPr>
          <a:xfrm>
            <a:off x="2925901" y="3445957"/>
            <a:ext cx="6340197" cy="1023986"/>
            <a:chOff x="-9469853" y="3388506"/>
            <a:chExt cx="6340197" cy="1023986"/>
          </a:xfrm>
        </p:grpSpPr>
        <p:sp>
          <p:nvSpPr>
            <p:cNvPr id="18" name="文本框 17">
              <a:extLst>
                <a:ext uri="{FF2B5EF4-FFF2-40B4-BE49-F238E27FC236}">
                  <a16:creationId xmlns:a16="http://schemas.microsoft.com/office/drawing/2014/main" id="{97C5E41F-5D6C-40BD-9952-48A2057278BF}"/>
                </a:ext>
              </a:extLst>
            </p:cNvPr>
            <p:cNvSpPr txBox="1"/>
            <p:nvPr/>
          </p:nvSpPr>
          <p:spPr>
            <a:xfrm>
              <a:off x="-9469853" y="3396829"/>
              <a:ext cx="6340197" cy="1015663"/>
            </a:xfrm>
            <a:prstGeom prst="rect">
              <a:avLst/>
            </a:prstGeom>
            <a:noFill/>
          </p:spPr>
          <p:txBody>
            <a:bodyPr wrap="none" rtlCol="0">
              <a:spAutoFit/>
            </a:bodyPr>
            <a:lstStyle/>
            <a:p>
              <a:pPr lvl="0">
                <a:defRPr/>
              </a:pPr>
              <a:r>
                <a:rPr lang="zh-CN" altLang="en-US" sz="6000" b="1" dirty="0">
                  <a:solidFill>
                    <a:schemeClr val="bg1"/>
                  </a:solidFill>
                  <a:cs typeface="+mn-ea"/>
                  <a:sym typeface="+mn-lt"/>
                </a:rPr>
                <a:t>非常感谢您的观看</a:t>
              </a:r>
              <a:endParaRPr kumimoji="0" lang="zh-CN" altLang="en-US" sz="6000" b="1" i="0" u="none" strike="noStrike" kern="1200" cap="none" spc="0" normalizeH="0" baseline="0" noProof="0" dirty="0">
                <a:ln>
                  <a:noFill/>
                </a:ln>
                <a:solidFill>
                  <a:schemeClr val="bg1"/>
                </a:solidFill>
                <a:effectLst/>
                <a:uLnTx/>
                <a:uFillTx/>
                <a:cs typeface="+mn-ea"/>
                <a:sym typeface="+mn-lt"/>
              </a:endParaRPr>
            </a:p>
          </p:txBody>
        </p:sp>
        <p:sp>
          <p:nvSpPr>
            <p:cNvPr id="21" name="文本框 20">
              <a:extLst>
                <a:ext uri="{FF2B5EF4-FFF2-40B4-BE49-F238E27FC236}">
                  <a16:creationId xmlns:a16="http://schemas.microsoft.com/office/drawing/2014/main" id="{8171D8D2-EFCF-4389-92BD-12399E66F209}"/>
                </a:ext>
              </a:extLst>
            </p:cNvPr>
            <p:cNvSpPr txBox="1"/>
            <p:nvPr/>
          </p:nvSpPr>
          <p:spPr>
            <a:xfrm>
              <a:off x="-9469853" y="3388506"/>
              <a:ext cx="6340197"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0" b="1" i="0" u="none" strike="noStrike" kern="1200" cap="none" spc="0" normalizeH="0" baseline="0" noProof="0" dirty="0">
                  <a:ln>
                    <a:noFill/>
                  </a:ln>
                  <a:solidFill>
                    <a:srgbClr val="332C2B"/>
                  </a:solidFill>
                  <a:effectLst/>
                  <a:uLnTx/>
                  <a:uFillTx/>
                  <a:cs typeface="+mn-ea"/>
                  <a:sym typeface="+mn-lt"/>
                </a:rPr>
                <a:t>非常感谢您的观看</a:t>
              </a:r>
            </a:p>
          </p:txBody>
        </p:sp>
      </p:grpSp>
      <p:sp>
        <p:nvSpPr>
          <p:cNvPr id="22" name="矩形 21">
            <a:extLst>
              <a:ext uri="{FF2B5EF4-FFF2-40B4-BE49-F238E27FC236}">
                <a16:creationId xmlns:a16="http://schemas.microsoft.com/office/drawing/2014/main" id="{EEA25DCF-3A41-4E6C-974C-1E6F7D35E05B}"/>
              </a:ext>
            </a:extLst>
          </p:cNvPr>
          <p:cNvSpPr/>
          <p:nvPr/>
        </p:nvSpPr>
        <p:spPr>
          <a:xfrm>
            <a:off x="3161655" y="4492066"/>
            <a:ext cx="6060897" cy="369332"/>
          </a:xfrm>
          <a:prstGeom prst="rect">
            <a:avLst/>
          </a:prstGeom>
        </p:spPr>
        <p:txBody>
          <a:bodyPr wrap="square">
            <a:spAutoFit/>
          </a:bodyPr>
          <a:lstStyle/>
          <a:p>
            <a:pPr lvl="0" algn="dist">
              <a:defRPr/>
            </a:pPr>
            <a:r>
              <a:rPr lang="en-US" altLang="zh-CN" dirty="0">
                <a:solidFill>
                  <a:srgbClr val="000000">
                    <a:lumMod val="85000"/>
                    <a:lumOff val="15000"/>
                  </a:srgbClr>
                </a:solidFill>
                <a:cs typeface="+mn-ea"/>
                <a:sym typeface="+mn-lt"/>
              </a:rPr>
              <a:t>Template of dragon boat festival in traditional culture</a:t>
            </a:r>
            <a:endParaRPr kumimoji="0" lang="zh-CN" altLang="en-US" sz="1800" b="0" i="0" u="none" strike="noStrike" kern="1200" cap="none" spc="0" normalizeH="0" baseline="0" noProof="0" dirty="0">
              <a:ln>
                <a:noFill/>
              </a:ln>
              <a:solidFill>
                <a:srgbClr val="000000">
                  <a:lumMod val="85000"/>
                  <a:lumOff val="15000"/>
                </a:srgbClr>
              </a:solidFill>
              <a:effectLst/>
              <a:uLnTx/>
              <a:uFillTx/>
              <a:cs typeface="+mn-ea"/>
              <a:sym typeface="+mn-lt"/>
            </a:endParaRPr>
          </a:p>
        </p:txBody>
      </p:sp>
      <p:grpSp>
        <p:nvGrpSpPr>
          <p:cNvPr id="23" name="组合 22">
            <a:extLst>
              <a:ext uri="{FF2B5EF4-FFF2-40B4-BE49-F238E27FC236}">
                <a16:creationId xmlns:a16="http://schemas.microsoft.com/office/drawing/2014/main" id="{97F8EBFF-E979-41BA-B81F-CA4C11A6FB06}"/>
              </a:ext>
            </a:extLst>
          </p:cNvPr>
          <p:cNvGrpSpPr/>
          <p:nvPr/>
        </p:nvGrpSpPr>
        <p:grpSpPr>
          <a:xfrm>
            <a:off x="5382769" y="5017377"/>
            <a:ext cx="1399366" cy="377592"/>
            <a:chOff x="8630358" y="4440673"/>
            <a:chExt cx="1635188" cy="441225"/>
          </a:xfrm>
          <a:solidFill>
            <a:srgbClr val="850800"/>
          </a:solidFill>
        </p:grpSpPr>
        <p:sp>
          <p:nvSpPr>
            <p:cNvPr id="24" name="矩形: 圆角 23">
              <a:extLst>
                <a:ext uri="{FF2B5EF4-FFF2-40B4-BE49-F238E27FC236}">
                  <a16:creationId xmlns:a16="http://schemas.microsoft.com/office/drawing/2014/main" id="{52B18648-5DCF-41AD-96F7-F647F52A59CA}"/>
                </a:ext>
              </a:extLst>
            </p:cNvPr>
            <p:cNvSpPr/>
            <p:nvPr/>
          </p:nvSpPr>
          <p:spPr>
            <a:xfrm>
              <a:off x="8630358" y="4440673"/>
              <a:ext cx="1635188" cy="441225"/>
            </a:xfrm>
            <a:prstGeom prst="roundRect">
              <a:avLst>
                <a:gd name="adj" fmla="val 50000"/>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srgbClr val="850800"/>
                </a:solidFill>
                <a:effectLst/>
                <a:uLnTx/>
                <a:uFillTx/>
                <a:cs typeface="+mn-ea"/>
                <a:sym typeface="+mn-lt"/>
              </a:endParaRPr>
            </a:p>
          </p:txBody>
        </p:sp>
        <p:sp>
          <p:nvSpPr>
            <p:cNvPr id="25" name="矩形 24">
              <a:extLst>
                <a:ext uri="{FF2B5EF4-FFF2-40B4-BE49-F238E27FC236}">
                  <a16:creationId xmlns:a16="http://schemas.microsoft.com/office/drawing/2014/main" id="{65E8D712-16F8-44A6-B52B-BB28E83D3D30}"/>
                </a:ext>
              </a:extLst>
            </p:cNvPr>
            <p:cNvSpPr/>
            <p:nvPr/>
          </p:nvSpPr>
          <p:spPr>
            <a:xfrm>
              <a:off x="8718176" y="4488862"/>
              <a:ext cx="1459552" cy="35964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solidFill>
                    <a:srgbClr val="FFFFFF"/>
                  </a:solidFill>
                  <a:cs typeface="+mn-ea"/>
                  <a:sym typeface="+mn-lt"/>
                </a:rPr>
                <a:t>汇报人：</a:t>
              </a:r>
              <a:r>
                <a:rPr lang="en-US" altLang="zh-CN" sz="1400" dirty="0">
                  <a:solidFill>
                    <a:srgbClr val="FFFFFF"/>
                  </a:solidFill>
                  <a:cs typeface="+mn-ea"/>
                  <a:sym typeface="+mn-lt"/>
                </a:rPr>
                <a:t>XXX</a:t>
              </a:r>
              <a:endParaRPr kumimoji="0" lang="en-US" altLang="zh-CN" sz="1400" b="0" i="0" u="none" strike="noStrike" kern="1200" cap="none" spc="0" normalizeH="0" baseline="0" noProof="0" dirty="0">
                <a:ln>
                  <a:noFill/>
                </a:ln>
                <a:solidFill>
                  <a:srgbClr val="FFFFFF"/>
                </a:solidFill>
                <a:effectLst/>
                <a:uLnTx/>
                <a:uFillTx/>
                <a:cs typeface="+mn-ea"/>
                <a:sym typeface="+mn-lt"/>
              </a:endParaRPr>
            </a:p>
          </p:txBody>
        </p:sp>
      </p:grpSp>
      <p:pic>
        <p:nvPicPr>
          <p:cNvPr id="11" name="图片 10">
            <a:extLst>
              <a:ext uri="{FF2B5EF4-FFF2-40B4-BE49-F238E27FC236}">
                <a16:creationId xmlns:a16="http://schemas.microsoft.com/office/drawing/2014/main" id="{DE6DE229-E345-42C0-A1F4-3079D6E9074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287529" y="612652"/>
            <a:ext cx="5574242" cy="3610870"/>
          </a:xfrm>
          <a:prstGeom prst="rect">
            <a:avLst/>
          </a:prstGeom>
        </p:spPr>
      </p:pic>
      <p:pic>
        <p:nvPicPr>
          <p:cNvPr id="26" name="图片 25">
            <a:extLst>
              <a:ext uri="{FF2B5EF4-FFF2-40B4-BE49-F238E27FC236}">
                <a16:creationId xmlns:a16="http://schemas.microsoft.com/office/drawing/2014/main" id="{56BB596D-11CE-4FFD-8CA9-8B0FA8F9442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47472" y="5240793"/>
            <a:ext cx="2428875" cy="1712792"/>
          </a:xfrm>
          <a:prstGeom prst="rect">
            <a:avLst/>
          </a:prstGeom>
        </p:spPr>
      </p:pic>
    </p:spTree>
    <p:extLst>
      <p:ext uri="{BB962C8B-B14F-4D97-AF65-F5344CB8AC3E}">
        <p14:creationId xmlns:p14="http://schemas.microsoft.com/office/powerpoint/2010/main" val="2540381535"/>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A-图片 26">
            <a:extLst>
              <a:ext uri="{FF2B5EF4-FFF2-40B4-BE49-F238E27FC236}">
                <a16:creationId xmlns:a16="http://schemas.microsoft.com/office/drawing/2014/main" id="{F8295615-88EB-4FAB-A0E2-82647D74407F}"/>
              </a:ext>
            </a:extLst>
          </p:cNvPr>
          <p:cNvPicPr>
            <a:picLocks noChangeAspect="1"/>
          </p:cNvPicPr>
          <p:nvPr>
            <p:custDataLst>
              <p:tags r:id="rId1"/>
            </p:custDataLst>
          </p:nvPr>
        </p:nvPicPr>
        <p:blipFill>
          <a:blip r:embed="rId30">
            <a:extLst>
              <a:ext uri="{28A0092B-C50C-407E-A947-70E740481C1C}">
                <a14:useLocalDpi xmlns:a14="http://schemas.microsoft.com/office/drawing/2010/main"/>
              </a:ext>
            </a:extLst>
          </a:blip>
          <a:stretch>
            <a:fillRect/>
          </a:stretch>
        </p:blipFill>
        <p:spPr>
          <a:xfrm>
            <a:off x="-5144664" y="1104329"/>
            <a:ext cx="3860317" cy="4050793"/>
          </a:xfrm>
          <a:prstGeom prst="rect">
            <a:avLst/>
          </a:prstGeom>
        </p:spPr>
      </p:pic>
      <p:pic>
        <p:nvPicPr>
          <p:cNvPr id="25" name="PA-图片 24">
            <a:extLst>
              <a:ext uri="{FF2B5EF4-FFF2-40B4-BE49-F238E27FC236}">
                <a16:creationId xmlns:a16="http://schemas.microsoft.com/office/drawing/2014/main" id="{FD78F763-82C0-4AC7-BABC-1A3BB1F7D2ED}"/>
              </a:ext>
            </a:extLst>
          </p:cNvPr>
          <p:cNvPicPr>
            <a:picLocks noChangeAspect="1"/>
          </p:cNvPicPr>
          <p:nvPr>
            <p:custDataLst>
              <p:tags r:id="rId2"/>
            </p:custDataLst>
          </p:nvPr>
        </p:nvPicPr>
        <p:blipFill>
          <a:blip r:embed="rId31">
            <a:extLst>
              <a:ext uri="{28A0092B-C50C-407E-A947-70E740481C1C}">
                <a14:useLocalDpi xmlns:a14="http://schemas.microsoft.com/office/drawing/2010/main"/>
              </a:ext>
            </a:extLst>
          </a:blip>
          <a:stretch>
            <a:fillRect/>
          </a:stretch>
        </p:blipFill>
        <p:spPr>
          <a:xfrm>
            <a:off x="5594614" y="1604554"/>
            <a:ext cx="6858000" cy="6858000"/>
          </a:xfrm>
          <a:prstGeom prst="rect">
            <a:avLst/>
          </a:prstGeom>
        </p:spPr>
      </p:pic>
      <p:pic>
        <p:nvPicPr>
          <p:cNvPr id="23" name="PA-图片 22">
            <a:extLst>
              <a:ext uri="{FF2B5EF4-FFF2-40B4-BE49-F238E27FC236}">
                <a16:creationId xmlns:a16="http://schemas.microsoft.com/office/drawing/2014/main" id="{425D3D14-5A23-492E-96AD-E379A0D7151D}"/>
              </a:ext>
            </a:extLst>
          </p:cNvPr>
          <p:cNvPicPr>
            <a:picLocks noChangeAspect="1"/>
          </p:cNvPicPr>
          <p:nvPr>
            <p:custDataLst>
              <p:tags r:id="rId3"/>
            </p:custDataLst>
          </p:nvPr>
        </p:nvPicPr>
        <p:blipFill>
          <a:blip r:embed="rId32" cstate="screen">
            <a:extLst>
              <a:ext uri="{28A0092B-C50C-407E-A947-70E740481C1C}">
                <a14:useLocalDpi xmlns:a14="http://schemas.microsoft.com/office/drawing/2010/main"/>
              </a:ext>
            </a:extLst>
          </a:blip>
          <a:stretch>
            <a:fillRect/>
          </a:stretch>
        </p:blipFill>
        <p:spPr>
          <a:xfrm>
            <a:off x="910626" y="1974243"/>
            <a:ext cx="4000500" cy="2133851"/>
          </a:xfrm>
          <a:prstGeom prst="rect">
            <a:avLst/>
          </a:prstGeom>
        </p:spPr>
      </p:pic>
      <p:grpSp>
        <p:nvGrpSpPr>
          <p:cNvPr id="43" name="PA-组合 42">
            <a:extLst>
              <a:ext uri="{FF2B5EF4-FFF2-40B4-BE49-F238E27FC236}">
                <a16:creationId xmlns:a16="http://schemas.microsoft.com/office/drawing/2014/main" id="{D3785D1C-393B-4BFF-A858-E93855C8D1BC}"/>
              </a:ext>
            </a:extLst>
          </p:cNvPr>
          <p:cNvGrpSpPr/>
          <p:nvPr>
            <p:custDataLst>
              <p:tags r:id="rId4"/>
            </p:custDataLst>
          </p:nvPr>
        </p:nvGrpSpPr>
        <p:grpSpPr>
          <a:xfrm>
            <a:off x="5594614" y="2264758"/>
            <a:ext cx="4816322" cy="749015"/>
            <a:chOff x="7192436" y="2171939"/>
            <a:chExt cx="4816322" cy="749015"/>
          </a:xfrm>
        </p:grpSpPr>
        <p:grpSp>
          <p:nvGrpSpPr>
            <p:cNvPr id="30" name="组合 29">
              <a:extLst>
                <a:ext uri="{FF2B5EF4-FFF2-40B4-BE49-F238E27FC236}">
                  <a16:creationId xmlns:a16="http://schemas.microsoft.com/office/drawing/2014/main" id="{A19AE332-A3D2-4752-AF3C-9BD095D6507B}"/>
                </a:ext>
              </a:extLst>
            </p:cNvPr>
            <p:cNvGrpSpPr/>
            <p:nvPr/>
          </p:nvGrpSpPr>
          <p:grpSpPr>
            <a:xfrm>
              <a:off x="7192436" y="2209419"/>
              <a:ext cx="855283" cy="711535"/>
              <a:chOff x="7244826" y="2209420"/>
              <a:chExt cx="855283" cy="711535"/>
            </a:xfrm>
          </p:grpSpPr>
          <p:sp>
            <p:nvSpPr>
              <p:cNvPr id="3" name="PA-MH_Others_1" descr="#wm#_48_07_*Z"/>
              <p:cNvSpPr>
                <a:spLocks noChangeArrowheads="1"/>
              </p:cNvSpPr>
              <p:nvPr>
                <p:custDataLst>
                  <p:tags r:id="rId25"/>
                </p:custDataLst>
              </p:nvPr>
            </p:nvSpPr>
            <p:spPr bwMode="auto">
              <a:xfrm>
                <a:off x="7402665" y="2476399"/>
                <a:ext cx="168930" cy="169290"/>
              </a:xfrm>
              <a:prstGeom prst="ellipse">
                <a:avLst/>
              </a:prstGeom>
              <a:solidFill>
                <a:schemeClr val="accent1">
                  <a:alpha val="59000"/>
                </a:scheme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zh-CN" sz="1050" b="0" i="0" u="none" strike="noStrike" kern="0" cap="none" spc="0" normalizeH="0" baseline="0" noProof="0">
                  <a:ln>
                    <a:noFill/>
                  </a:ln>
                  <a:solidFill>
                    <a:srgbClr val="FFFFFF"/>
                  </a:solidFill>
                  <a:effectLst/>
                  <a:uLnTx/>
                  <a:uFillTx/>
                  <a:latin typeface="+mn-lt"/>
                  <a:ea typeface="+mn-ea"/>
                  <a:cs typeface="+mn-ea"/>
                  <a:sym typeface="+mn-lt"/>
                </a:endParaRPr>
              </a:p>
            </p:txBody>
          </p:sp>
          <p:pic>
            <p:nvPicPr>
              <p:cNvPr id="29" name="PA-图片 28">
                <a:extLst>
                  <a:ext uri="{FF2B5EF4-FFF2-40B4-BE49-F238E27FC236}">
                    <a16:creationId xmlns:a16="http://schemas.microsoft.com/office/drawing/2014/main" id="{31AA135B-E3E8-4793-9A54-DA339D22EF16}"/>
                  </a:ext>
                </a:extLst>
              </p:cNvPr>
              <p:cNvPicPr>
                <a:picLocks noChangeAspect="1"/>
              </p:cNvPicPr>
              <p:nvPr>
                <p:custDataLst>
                  <p:tags r:id="rId26"/>
                </p:custDataLst>
              </p:nvPr>
            </p:nvPicPr>
            <p:blipFill rotWithShape="1">
              <a:blip r:embed="rId33" cstate="screen">
                <a:extLst>
                  <a:ext uri="{28A0092B-C50C-407E-A947-70E740481C1C}">
                    <a14:useLocalDpi xmlns:a14="http://schemas.microsoft.com/office/drawing/2010/main"/>
                  </a:ext>
                </a:extLst>
              </a:blip>
              <a:srcRect/>
              <a:stretch/>
            </p:blipFill>
            <p:spPr>
              <a:xfrm>
                <a:off x="7244826" y="2334858"/>
                <a:ext cx="855283" cy="586097"/>
              </a:xfrm>
              <a:prstGeom prst="rect">
                <a:avLst/>
              </a:prstGeom>
            </p:spPr>
          </p:pic>
          <p:sp>
            <p:nvSpPr>
              <p:cNvPr id="2" name="PA-MH_Number_1" descr="#wm#_48_07_*Z"/>
              <p:cNvSpPr>
                <a:spLocks noChangeArrowheads="1"/>
              </p:cNvSpPr>
              <p:nvPr>
                <p:custDataLst>
                  <p:tags r:id="rId27"/>
                </p:custDataLst>
              </p:nvPr>
            </p:nvSpPr>
            <p:spPr bwMode="auto">
              <a:xfrm>
                <a:off x="7431927" y="2209420"/>
                <a:ext cx="376306" cy="377107"/>
              </a:xfrm>
              <a:prstGeom prst="ellipse">
                <a:avLst/>
              </a:prstGeom>
              <a:solidFill>
                <a:srgbClr val="0C3B03">
                  <a:alpha val="80000"/>
                </a:srgbClr>
              </a:solidFill>
              <a:ln>
                <a:noFill/>
              </a:ln>
              <a:effectLst/>
            </p:spPr>
            <p:txBody>
              <a:bodyPr wrap="none" anchor="ctr">
                <a:noAutofit/>
              </a:bodyP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srgbClr val="FFFFFF"/>
                    </a:solidFill>
                    <a:effectLst/>
                    <a:uLnTx/>
                    <a:uFillTx/>
                    <a:latin typeface="+mn-lt"/>
                    <a:ea typeface="+mn-ea"/>
                    <a:cs typeface="+mn-ea"/>
                    <a:sym typeface="+mn-lt"/>
                  </a:rPr>
                  <a:t>1</a:t>
                </a:r>
                <a:endParaRPr kumimoji="0" lang="zh-CN" altLang="zh-CN" sz="2400" b="1"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4" name="PA-MH_Entry_1"/>
            <p:cNvSpPr txBox="1"/>
            <p:nvPr>
              <p:custDataLst>
                <p:tags r:id="rId24"/>
              </p:custDataLst>
            </p:nvPr>
          </p:nvSpPr>
          <p:spPr>
            <a:xfrm>
              <a:off x="8008258" y="2171939"/>
              <a:ext cx="4000500" cy="439814"/>
            </a:xfrm>
            <a:prstGeom prst="rect">
              <a:avLst/>
            </a:prstGeom>
            <a:noFill/>
          </p:spPr>
          <p:txBody>
            <a:bodyPr wrap="square" lIns="0" tIns="0" rIns="0" bIns="0" rtlCol="0" anchor="ctr" anchorCtr="0">
              <a:normAutofit/>
            </a:bodyPr>
            <a:lstStyle/>
            <a:p>
              <a:pPr lvl="0">
                <a:defRPr/>
              </a:pPr>
              <a:r>
                <a:rPr lang="zh-CN" altLang="en-US" sz="2400" b="1" dirty="0">
                  <a:solidFill>
                    <a:srgbClr val="332C2B"/>
                  </a:solidFill>
                  <a:cs typeface="+mn-ea"/>
                  <a:sym typeface="+mn-lt"/>
                </a:rPr>
                <a:t>端午节的来历</a:t>
              </a:r>
              <a:endParaRPr kumimoji="0" lang="zh-CN" altLang="en-US" sz="2400" b="1" i="0" u="none" strike="noStrike" kern="1200" cap="none" spc="0" normalizeH="0" baseline="0" noProof="0" dirty="0">
                <a:ln>
                  <a:noFill/>
                </a:ln>
                <a:solidFill>
                  <a:srgbClr val="332C2B"/>
                </a:solidFill>
                <a:effectLst/>
                <a:uLnTx/>
                <a:uFillTx/>
                <a:cs typeface="+mn-ea"/>
                <a:sym typeface="+mn-lt"/>
              </a:endParaRPr>
            </a:p>
          </p:txBody>
        </p:sp>
      </p:grpSp>
      <p:grpSp>
        <p:nvGrpSpPr>
          <p:cNvPr id="19" name="PA-组合 18"/>
          <p:cNvGrpSpPr/>
          <p:nvPr>
            <p:custDataLst>
              <p:tags r:id="rId5"/>
            </p:custDataLst>
          </p:nvPr>
        </p:nvGrpSpPr>
        <p:grpSpPr>
          <a:xfrm>
            <a:off x="1959054" y="1479725"/>
            <a:ext cx="1989245" cy="4351472"/>
            <a:chOff x="7905007" y="927671"/>
            <a:chExt cx="1989245" cy="4351472"/>
          </a:xfrm>
        </p:grpSpPr>
        <p:sp>
          <p:nvSpPr>
            <p:cNvPr id="14" name="PA-MH_Others_10" descr="#wm#_48_07_*Z"/>
            <p:cNvSpPr>
              <a:spLocks noChangeArrowheads="1"/>
            </p:cNvSpPr>
            <p:nvPr>
              <p:custDataLst>
                <p:tags r:id="rId21"/>
              </p:custDataLst>
            </p:nvPr>
          </p:nvSpPr>
          <p:spPr bwMode="auto">
            <a:xfrm>
              <a:off x="7905007" y="927671"/>
              <a:ext cx="1526319" cy="1529573"/>
            </a:xfrm>
            <a:prstGeom prst="ellipse">
              <a:avLst/>
            </a:prstGeom>
            <a:solidFill>
              <a:srgbClr val="5AA336">
                <a:alpha val="86000"/>
              </a:srgbClr>
            </a:solidFill>
            <a:ln>
              <a:noFill/>
            </a:ln>
            <a:effectLst/>
          </p:spPr>
          <p:txBody>
            <a:bodyPr wrap="square"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7200" b="1" i="0" u="none" strike="noStrike" kern="0" cap="none" spc="0" normalizeH="0" baseline="0" noProof="0" dirty="0">
                  <a:ln>
                    <a:noFill/>
                  </a:ln>
                  <a:solidFill>
                    <a:srgbClr val="FFFFFF"/>
                  </a:solidFill>
                  <a:effectLst/>
                  <a:uLnTx/>
                  <a:uFillTx/>
                  <a:latin typeface="+mn-lt"/>
                  <a:ea typeface="+mn-ea"/>
                  <a:cs typeface="+mn-ea"/>
                  <a:sym typeface="+mn-lt"/>
                </a:rPr>
                <a:t>目</a:t>
              </a:r>
              <a:endParaRPr kumimoji="0" lang="zh-CN" altLang="zh-CN" sz="7200" b="1" i="0" u="none" strike="noStrike" kern="0" cap="none" spc="0" normalizeH="0" baseline="0" noProof="0" dirty="0">
                <a:ln>
                  <a:noFill/>
                </a:ln>
                <a:solidFill>
                  <a:srgbClr val="FFFFFF"/>
                </a:solidFill>
                <a:effectLst/>
                <a:uLnTx/>
                <a:uFillTx/>
                <a:latin typeface="+mn-lt"/>
                <a:ea typeface="+mn-ea"/>
                <a:cs typeface="+mn-ea"/>
                <a:sym typeface="+mn-lt"/>
              </a:endParaRPr>
            </a:p>
          </p:txBody>
        </p:sp>
        <p:sp>
          <p:nvSpPr>
            <p:cNvPr id="15" name="PA-MH_Others_11" descr="#wm#_48_07_*Z"/>
            <p:cNvSpPr>
              <a:spLocks noChangeArrowheads="1"/>
            </p:cNvSpPr>
            <p:nvPr>
              <p:custDataLst>
                <p:tags r:id="rId22"/>
              </p:custDataLst>
            </p:nvPr>
          </p:nvSpPr>
          <p:spPr bwMode="auto">
            <a:xfrm>
              <a:off x="8968396" y="2069045"/>
              <a:ext cx="925856" cy="927828"/>
            </a:xfrm>
            <a:prstGeom prst="ellipse">
              <a:avLst/>
            </a:prstGeom>
            <a:solidFill>
              <a:schemeClr val="accent2">
                <a:alpha val="30000"/>
              </a:schemeClr>
            </a:solidFill>
            <a:ln>
              <a:noFill/>
            </a:ln>
            <a:effectLst/>
          </p:spPr>
          <p:txBody>
            <a:bodyPr wrap="square"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40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rPr>
                <a:t>录</a:t>
              </a:r>
              <a:endParaRPr kumimoji="0" lang="zh-CN" altLang="zh-CN" sz="440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16" name="PA-MH_Others_12"/>
            <p:cNvSpPr txBox="1"/>
            <p:nvPr>
              <p:custDataLst>
                <p:tags r:id="rId23"/>
              </p:custDataLst>
            </p:nvPr>
          </p:nvSpPr>
          <p:spPr>
            <a:xfrm>
              <a:off x="8300251" y="2532959"/>
              <a:ext cx="612357" cy="2746184"/>
            </a:xfrm>
            <a:prstGeom prst="rect">
              <a:avLst/>
            </a:prstGeom>
            <a:noFill/>
          </p:spPr>
          <p:txBody>
            <a:bodyPr vert="eaVert" wrap="square" lIns="0" tIns="0" rIns="0" bIns="0" rtlCol="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effectLst/>
                  <a:uLnTx/>
                  <a:uFillTx/>
                  <a:cs typeface="+mn-ea"/>
                  <a:sym typeface="+mn-lt"/>
                </a:rPr>
                <a:t>CONTENTS</a:t>
              </a:r>
              <a:endParaRPr kumimoji="0" lang="zh-CN" altLang="en-US" sz="3600" b="0" i="0" u="none" strike="noStrike" kern="1200" cap="none" spc="0" normalizeH="0" baseline="0" noProof="0" dirty="0">
                <a:ln>
                  <a:noFill/>
                </a:ln>
                <a:effectLst/>
                <a:uLnTx/>
                <a:uFillTx/>
                <a:cs typeface="+mn-ea"/>
                <a:sym typeface="+mn-lt"/>
              </a:endParaRPr>
            </a:p>
          </p:txBody>
        </p:sp>
      </p:grpSp>
      <p:grpSp>
        <p:nvGrpSpPr>
          <p:cNvPr id="44" name="PA-组合 43">
            <a:extLst>
              <a:ext uri="{FF2B5EF4-FFF2-40B4-BE49-F238E27FC236}">
                <a16:creationId xmlns:a16="http://schemas.microsoft.com/office/drawing/2014/main" id="{6AE2372C-2750-46AC-B508-515C370D40C0}"/>
              </a:ext>
            </a:extLst>
          </p:cNvPr>
          <p:cNvGrpSpPr/>
          <p:nvPr>
            <p:custDataLst>
              <p:tags r:id="rId6"/>
            </p:custDataLst>
          </p:nvPr>
        </p:nvGrpSpPr>
        <p:grpSpPr>
          <a:xfrm>
            <a:off x="5594615" y="3164916"/>
            <a:ext cx="4855782" cy="761902"/>
            <a:chOff x="7192438" y="2970123"/>
            <a:chExt cx="4855782" cy="761902"/>
          </a:xfrm>
        </p:grpSpPr>
        <p:sp>
          <p:nvSpPr>
            <p:cNvPr id="7" name="PA-MH_Entry_2"/>
            <p:cNvSpPr txBox="1"/>
            <p:nvPr>
              <p:custDataLst>
                <p:tags r:id="rId17"/>
              </p:custDataLst>
            </p:nvPr>
          </p:nvSpPr>
          <p:spPr>
            <a:xfrm>
              <a:off x="8047720" y="2970123"/>
              <a:ext cx="4000500" cy="439814"/>
            </a:xfrm>
            <a:prstGeom prst="rect">
              <a:avLst/>
            </a:prstGeom>
            <a:noFill/>
          </p:spPr>
          <p:txBody>
            <a:bodyPr wrap="square" lIns="0" tIns="0" rIns="0" bIns="0" rtlCol="0" anchor="ctr" anchorCtr="0">
              <a:normAutofit/>
            </a:bodyPr>
            <a:lstStyle/>
            <a:p>
              <a:pPr lvl="0">
                <a:defRPr/>
              </a:pPr>
              <a:r>
                <a:rPr lang="zh-CN" altLang="en-US" sz="2400" b="1" dirty="0">
                  <a:solidFill>
                    <a:srgbClr val="332C2B"/>
                  </a:solidFill>
                  <a:cs typeface="+mn-ea"/>
                  <a:sym typeface="+mn-lt"/>
                </a:rPr>
                <a:t>端午节的习俗</a:t>
              </a:r>
              <a:endParaRPr kumimoji="0" lang="zh-CN" altLang="en-US" sz="2400" b="1" i="0" u="none" strike="noStrike" kern="1200" cap="none" spc="0" normalizeH="0" baseline="0" noProof="0" dirty="0">
                <a:ln>
                  <a:noFill/>
                </a:ln>
                <a:solidFill>
                  <a:srgbClr val="332C2B"/>
                </a:solidFill>
                <a:effectLst/>
                <a:uLnTx/>
                <a:uFillTx/>
                <a:cs typeface="+mn-ea"/>
                <a:sym typeface="+mn-lt"/>
              </a:endParaRPr>
            </a:p>
          </p:txBody>
        </p:sp>
        <p:grpSp>
          <p:nvGrpSpPr>
            <p:cNvPr id="31" name="组合 30">
              <a:extLst>
                <a:ext uri="{FF2B5EF4-FFF2-40B4-BE49-F238E27FC236}">
                  <a16:creationId xmlns:a16="http://schemas.microsoft.com/office/drawing/2014/main" id="{C7931625-5FAE-4C17-B3BA-91F126B8C63F}"/>
                </a:ext>
              </a:extLst>
            </p:cNvPr>
            <p:cNvGrpSpPr/>
            <p:nvPr/>
          </p:nvGrpSpPr>
          <p:grpSpPr>
            <a:xfrm>
              <a:off x="7192438" y="3020490"/>
              <a:ext cx="855283" cy="711535"/>
              <a:chOff x="7244826" y="2209420"/>
              <a:chExt cx="855283" cy="711535"/>
            </a:xfrm>
          </p:grpSpPr>
          <p:sp>
            <p:nvSpPr>
              <p:cNvPr id="32" name="PA-MH_Others_1" descr="#wm#_48_07_*Z">
                <a:extLst>
                  <a:ext uri="{FF2B5EF4-FFF2-40B4-BE49-F238E27FC236}">
                    <a16:creationId xmlns:a16="http://schemas.microsoft.com/office/drawing/2014/main" id="{D54CC621-2295-4238-8DEE-BC635066D820}"/>
                  </a:ext>
                </a:extLst>
              </p:cNvPr>
              <p:cNvSpPr>
                <a:spLocks noChangeArrowheads="1"/>
              </p:cNvSpPr>
              <p:nvPr>
                <p:custDataLst>
                  <p:tags r:id="rId18"/>
                </p:custDataLst>
              </p:nvPr>
            </p:nvSpPr>
            <p:spPr bwMode="auto">
              <a:xfrm>
                <a:off x="7402665" y="2476399"/>
                <a:ext cx="168930" cy="169290"/>
              </a:xfrm>
              <a:prstGeom prst="ellipse">
                <a:avLst/>
              </a:prstGeom>
              <a:solidFill>
                <a:schemeClr val="accent1">
                  <a:alpha val="59000"/>
                </a:scheme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zh-CN" sz="1050" b="0" i="0" u="none" strike="noStrike" kern="0" cap="none" spc="0" normalizeH="0" baseline="0" noProof="0">
                  <a:ln>
                    <a:noFill/>
                  </a:ln>
                  <a:solidFill>
                    <a:srgbClr val="FFFFFF"/>
                  </a:solidFill>
                  <a:effectLst/>
                  <a:uLnTx/>
                  <a:uFillTx/>
                  <a:latin typeface="+mn-lt"/>
                  <a:ea typeface="+mn-ea"/>
                  <a:cs typeface="+mn-ea"/>
                  <a:sym typeface="+mn-lt"/>
                </a:endParaRPr>
              </a:p>
            </p:txBody>
          </p:sp>
          <p:pic>
            <p:nvPicPr>
              <p:cNvPr id="33" name="PA-图片 32">
                <a:extLst>
                  <a:ext uri="{FF2B5EF4-FFF2-40B4-BE49-F238E27FC236}">
                    <a16:creationId xmlns:a16="http://schemas.microsoft.com/office/drawing/2014/main" id="{571E321F-D961-4F58-ACD3-23A769B88703}"/>
                  </a:ext>
                </a:extLst>
              </p:cNvPr>
              <p:cNvPicPr>
                <a:picLocks noChangeAspect="1"/>
              </p:cNvPicPr>
              <p:nvPr>
                <p:custDataLst>
                  <p:tags r:id="rId19"/>
                </p:custDataLst>
              </p:nvPr>
            </p:nvPicPr>
            <p:blipFill rotWithShape="1">
              <a:blip r:embed="rId33" cstate="screen">
                <a:extLst>
                  <a:ext uri="{28A0092B-C50C-407E-A947-70E740481C1C}">
                    <a14:useLocalDpi xmlns:a14="http://schemas.microsoft.com/office/drawing/2010/main"/>
                  </a:ext>
                </a:extLst>
              </a:blip>
              <a:srcRect/>
              <a:stretch/>
            </p:blipFill>
            <p:spPr>
              <a:xfrm>
                <a:off x="7244826" y="2334858"/>
                <a:ext cx="855283" cy="586097"/>
              </a:xfrm>
              <a:prstGeom prst="rect">
                <a:avLst/>
              </a:prstGeom>
            </p:spPr>
          </p:pic>
          <p:sp>
            <p:nvSpPr>
              <p:cNvPr id="34" name="PA-MH_Number_1" descr="#wm#_48_07_*Z">
                <a:extLst>
                  <a:ext uri="{FF2B5EF4-FFF2-40B4-BE49-F238E27FC236}">
                    <a16:creationId xmlns:a16="http://schemas.microsoft.com/office/drawing/2014/main" id="{9587672F-4095-47BE-B00E-58C8CE5A4134}"/>
                  </a:ext>
                </a:extLst>
              </p:cNvPr>
              <p:cNvSpPr>
                <a:spLocks noChangeArrowheads="1"/>
              </p:cNvSpPr>
              <p:nvPr>
                <p:custDataLst>
                  <p:tags r:id="rId20"/>
                </p:custDataLst>
              </p:nvPr>
            </p:nvSpPr>
            <p:spPr bwMode="auto">
              <a:xfrm>
                <a:off x="7431927" y="2209420"/>
                <a:ext cx="376306" cy="377107"/>
              </a:xfrm>
              <a:prstGeom prst="ellipse">
                <a:avLst/>
              </a:prstGeom>
              <a:solidFill>
                <a:srgbClr val="0C3B03">
                  <a:alpha val="80000"/>
                </a:srgbClr>
              </a:solidFill>
              <a:ln>
                <a:noFill/>
              </a:ln>
              <a:effectLst/>
            </p:spPr>
            <p:txBody>
              <a:bodyPr wrap="none" anchor="ctr">
                <a:noAutofit/>
              </a:bodyP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FFFFFF"/>
                    </a:solidFill>
                    <a:effectLst/>
                    <a:uLnTx/>
                    <a:uFillTx/>
                    <a:latin typeface="+mn-lt"/>
                    <a:ea typeface="+mn-ea"/>
                    <a:cs typeface="+mn-ea"/>
                    <a:sym typeface="+mn-lt"/>
                  </a:rPr>
                  <a:t>2</a:t>
                </a:r>
                <a:endParaRPr kumimoji="0" lang="zh-CN" altLang="zh-CN" sz="2400" b="1" i="0" u="none" strike="noStrike" kern="0" cap="none" spc="0" normalizeH="0" baseline="0" noProof="0" dirty="0">
                  <a:ln>
                    <a:noFill/>
                  </a:ln>
                  <a:solidFill>
                    <a:srgbClr val="FFFFFF"/>
                  </a:solidFill>
                  <a:effectLst/>
                  <a:uLnTx/>
                  <a:uFillTx/>
                  <a:latin typeface="+mn-lt"/>
                  <a:ea typeface="+mn-ea"/>
                  <a:cs typeface="+mn-ea"/>
                  <a:sym typeface="+mn-lt"/>
                </a:endParaRPr>
              </a:p>
            </p:txBody>
          </p:sp>
        </p:grpSp>
      </p:grpSp>
      <p:grpSp>
        <p:nvGrpSpPr>
          <p:cNvPr id="45" name="PA-组合 44">
            <a:extLst>
              <a:ext uri="{FF2B5EF4-FFF2-40B4-BE49-F238E27FC236}">
                <a16:creationId xmlns:a16="http://schemas.microsoft.com/office/drawing/2014/main" id="{8E28DE3A-F3B0-4EDF-A796-BF059617997F}"/>
              </a:ext>
            </a:extLst>
          </p:cNvPr>
          <p:cNvGrpSpPr/>
          <p:nvPr>
            <p:custDataLst>
              <p:tags r:id="rId7"/>
            </p:custDataLst>
          </p:nvPr>
        </p:nvGrpSpPr>
        <p:grpSpPr>
          <a:xfrm>
            <a:off x="5594614" y="3963100"/>
            <a:ext cx="4885045" cy="774788"/>
            <a:chOff x="7192437" y="3768307"/>
            <a:chExt cx="4885045" cy="774788"/>
          </a:xfrm>
        </p:grpSpPr>
        <p:sp>
          <p:nvSpPr>
            <p:cNvPr id="10" name="PA-MH_Entry_3"/>
            <p:cNvSpPr txBox="1"/>
            <p:nvPr>
              <p:custDataLst>
                <p:tags r:id="rId13"/>
              </p:custDataLst>
            </p:nvPr>
          </p:nvSpPr>
          <p:spPr>
            <a:xfrm>
              <a:off x="8076982" y="3768307"/>
              <a:ext cx="4000500" cy="439814"/>
            </a:xfrm>
            <a:prstGeom prst="rect">
              <a:avLst/>
            </a:prstGeom>
            <a:noFill/>
          </p:spPr>
          <p:txBody>
            <a:bodyPr wrap="square" lIns="0" tIns="0" rIns="0" bIns="0" rtlCol="0" anchor="ctr" anchorCtr="0">
              <a:normAutofit/>
            </a:bodyPr>
            <a:lstStyle/>
            <a:p>
              <a:pPr lvl="0">
                <a:defRPr/>
              </a:pPr>
              <a:r>
                <a:rPr lang="zh-CN" altLang="en-US" sz="2400" b="1" dirty="0">
                  <a:solidFill>
                    <a:srgbClr val="332C2B"/>
                  </a:solidFill>
                  <a:cs typeface="+mn-ea"/>
                  <a:sym typeface="+mn-lt"/>
                </a:rPr>
                <a:t>端午节的诗词</a:t>
              </a:r>
              <a:endParaRPr kumimoji="0" lang="zh-CN" altLang="en-US" sz="2400" b="1" i="0" u="none" strike="noStrike" kern="1200" cap="none" spc="0" normalizeH="0" baseline="0" noProof="0" dirty="0">
                <a:ln>
                  <a:noFill/>
                </a:ln>
                <a:solidFill>
                  <a:srgbClr val="332C2B"/>
                </a:solidFill>
                <a:effectLst/>
                <a:uLnTx/>
                <a:uFillTx/>
                <a:cs typeface="+mn-ea"/>
                <a:sym typeface="+mn-lt"/>
              </a:endParaRPr>
            </a:p>
          </p:txBody>
        </p:sp>
        <p:grpSp>
          <p:nvGrpSpPr>
            <p:cNvPr id="35" name="组合 34">
              <a:extLst>
                <a:ext uri="{FF2B5EF4-FFF2-40B4-BE49-F238E27FC236}">
                  <a16:creationId xmlns:a16="http://schemas.microsoft.com/office/drawing/2014/main" id="{29819D82-FF5D-4D01-8B1F-C82B0531B6B1}"/>
                </a:ext>
              </a:extLst>
            </p:cNvPr>
            <p:cNvGrpSpPr/>
            <p:nvPr/>
          </p:nvGrpSpPr>
          <p:grpSpPr>
            <a:xfrm>
              <a:off x="7192437" y="3831560"/>
              <a:ext cx="855283" cy="711535"/>
              <a:chOff x="7244826" y="2209420"/>
              <a:chExt cx="855283" cy="711535"/>
            </a:xfrm>
          </p:grpSpPr>
          <p:sp>
            <p:nvSpPr>
              <p:cNvPr id="36" name="PA-MH_Others_1" descr="#wm#_48_07_*Z">
                <a:extLst>
                  <a:ext uri="{FF2B5EF4-FFF2-40B4-BE49-F238E27FC236}">
                    <a16:creationId xmlns:a16="http://schemas.microsoft.com/office/drawing/2014/main" id="{14B41E26-B838-443F-8F64-96953D2AFB52}"/>
                  </a:ext>
                </a:extLst>
              </p:cNvPr>
              <p:cNvSpPr>
                <a:spLocks noChangeArrowheads="1"/>
              </p:cNvSpPr>
              <p:nvPr>
                <p:custDataLst>
                  <p:tags r:id="rId14"/>
                </p:custDataLst>
              </p:nvPr>
            </p:nvSpPr>
            <p:spPr bwMode="auto">
              <a:xfrm>
                <a:off x="7402665" y="2476399"/>
                <a:ext cx="168930" cy="169290"/>
              </a:xfrm>
              <a:prstGeom prst="ellipse">
                <a:avLst/>
              </a:prstGeom>
              <a:solidFill>
                <a:schemeClr val="accent1">
                  <a:alpha val="59000"/>
                </a:scheme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zh-CN" sz="1050" b="0" i="0" u="none" strike="noStrike" kern="0" cap="none" spc="0" normalizeH="0" baseline="0" noProof="0">
                  <a:ln>
                    <a:noFill/>
                  </a:ln>
                  <a:solidFill>
                    <a:srgbClr val="FFFFFF"/>
                  </a:solidFill>
                  <a:effectLst/>
                  <a:uLnTx/>
                  <a:uFillTx/>
                  <a:latin typeface="+mn-lt"/>
                  <a:ea typeface="+mn-ea"/>
                  <a:cs typeface="+mn-ea"/>
                  <a:sym typeface="+mn-lt"/>
                </a:endParaRPr>
              </a:p>
            </p:txBody>
          </p:sp>
          <p:pic>
            <p:nvPicPr>
              <p:cNvPr id="37" name="PA-图片 36">
                <a:extLst>
                  <a:ext uri="{FF2B5EF4-FFF2-40B4-BE49-F238E27FC236}">
                    <a16:creationId xmlns:a16="http://schemas.microsoft.com/office/drawing/2014/main" id="{384CB083-EACC-4DF1-A10F-1B2DFED7165B}"/>
                  </a:ext>
                </a:extLst>
              </p:cNvPr>
              <p:cNvPicPr>
                <a:picLocks noChangeAspect="1"/>
              </p:cNvPicPr>
              <p:nvPr>
                <p:custDataLst>
                  <p:tags r:id="rId15"/>
                </p:custDataLst>
              </p:nvPr>
            </p:nvPicPr>
            <p:blipFill rotWithShape="1">
              <a:blip r:embed="rId33" cstate="screen">
                <a:extLst>
                  <a:ext uri="{28A0092B-C50C-407E-A947-70E740481C1C}">
                    <a14:useLocalDpi xmlns:a14="http://schemas.microsoft.com/office/drawing/2010/main"/>
                  </a:ext>
                </a:extLst>
              </a:blip>
              <a:srcRect/>
              <a:stretch/>
            </p:blipFill>
            <p:spPr>
              <a:xfrm>
                <a:off x="7244826" y="2334858"/>
                <a:ext cx="855283" cy="586097"/>
              </a:xfrm>
              <a:prstGeom prst="rect">
                <a:avLst/>
              </a:prstGeom>
            </p:spPr>
          </p:pic>
          <p:sp>
            <p:nvSpPr>
              <p:cNvPr id="38" name="PA-MH_Number_1" descr="#wm#_48_07_*Z">
                <a:extLst>
                  <a:ext uri="{FF2B5EF4-FFF2-40B4-BE49-F238E27FC236}">
                    <a16:creationId xmlns:a16="http://schemas.microsoft.com/office/drawing/2014/main" id="{06E47BB0-B8B6-4F90-A6CF-64087E18BDE7}"/>
                  </a:ext>
                </a:extLst>
              </p:cNvPr>
              <p:cNvSpPr>
                <a:spLocks noChangeArrowheads="1"/>
              </p:cNvSpPr>
              <p:nvPr>
                <p:custDataLst>
                  <p:tags r:id="rId16"/>
                </p:custDataLst>
              </p:nvPr>
            </p:nvSpPr>
            <p:spPr bwMode="auto">
              <a:xfrm>
                <a:off x="7431927" y="2209420"/>
                <a:ext cx="376306" cy="377107"/>
              </a:xfrm>
              <a:prstGeom prst="ellipse">
                <a:avLst/>
              </a:prstGeom>
              <a:solidFill>
                <a:srgbClr val="0C3B03">
                  <a:alpha val="80000"/>
                </a:srgbClr>
              </a:solidFill>
              <a:ln>
                <a:noFill/>
              </a:ln>
              <a:effectLst/>
            </p:spPr>
            <p:txBody>
              <a:bodyPr wrap="none" anchor="ctr">
                <a:noAutofit/>
              </a:bodyP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FFFFFF"/>
                    </a:solidFill>
                    <a:effectLst/>
                    <a:uLnTx/>
                    <a:uFillTx/>
                    <a:latin typeface="+mn-lt"/>
                    <a:ea typeface="+mn-ea"/>
                    <a:cs typeface="+mn-ea"/>
                    <a:sym typeface="+mn-lt"/>
                  </a:rPr>
                  <a:t>3</a:t>
                </a:r>
                <a:endParaRPr kumimoji="0" lang="zh-CN" altLang="zh-CN" sz="2400" b="1" i="0" u="none" strike="noStrike" kern="0" cap="none" spc="0" normalizeH="0" baseline="0" noProof="0" dirty="0">
                  <a:ln>
                    <a:noFill/>
                  </a:ln>
                  <a:solidFill>
                    <a:srgbClr val="FFFFFF"/>
                  </a:solidFill>
                  <a:effectLst/>
                  <a:uLnTx/>
                  <a:uFillTx/>
                  <a:latin typeface="+mn-lt"/>
                  <a:ea typeface="+mn-ea"/>
                  <a:cs typeface="+mn-ea"/>
                  <a:sym typeface="+mn-lt"/>
                </a:endParaRPr>
              </a:p>
            </p:txBody>
          </p:sp>
        </p:grpSp>
      </p:grpSp>
      <p:grpSp>
        <p:nvGrpSpPr>
          <p:cNvPr id="46" name="PA-组合 45">
            <a:extLst>
              <a:ext uri="{FF2B5EF4-FFF2-40B4-BE49-F238E27FC236}">
                <a16:creationId xmlns:a16="http://schemas.microsoft.com/office/drawing/2014/main" id="{CC1BE88A-321C-4A83-B106-C196DDF1DBEC}"/>
              </a:ext>
            </a:extLst>
          </p:cNvPr>
          <p:cNvGrpSpPr/>
          <p:nvPr>
            <p:custDataLst>
              <p:tags r:id="rId8"/>
            </p:custDataLst>
          </p:nvPr>
        </p:nvGrpSpPr>
        <p:grpSpPr>
          <a:xfrm>
            <a:off x="5594614" y="4806070"/>
            <a:ext cx="4855783" cy="742889"/>
            <a:chOff x="7192437" y="4611277"/>
            <a:chExt cx="4855783" cy="742889"/>
          </a:xfrm>
        </p:grpSpPr>
        <p:sp>
          <p:nvSpPr>
            <p:cNvPr id="13" name="PA-MH_Entry_4"/>
            <p:cNvSpPr txBox="1"/>
            <p:nvPr>
              <p:custDataLst>
                <p:tags r:id="rId9"/>
              </p:custDataLst>
            </p:nvPr>
          </p:nvSpPr>
          <p:spPr>
            <a:xfrm>
              <a:off x="8047720" y="4611277"/>
              <a:ext cx="4000500" cy="439814"/>
            </a:xfrm>
            <a:prstGeom prst="rect">
              <a:avLst/>
            </a:prstGeom>
            <a:noFill/>
          </p:spPr>
          <p:txBody>
            <a:bodyPr wrap="square" lIns="0" tIns="0" rIns="0" bIns="0" rtlCol="0" anchor="ctr" anchorCtr="0">
              <a:normAutofit/>
            </a:bodyPr>
            <a:lstStyle/>
            <a:p>
              <a:pPr lvl="0">
                <a:defRPr/>
              </a:pPr>
              <a:r>
                <a:rPr lang="zh-CN" altLang="en-US" sz="2400" b="1" dirty="0">
                  <a:solidFill>
                    <a:srgbClr val="332C2B"/>
                  </a:solidFill>
                  <a:cs typeface="+mn-ea"/>
                  <a:sym typeface="+mn-lt"/>
                </a:rPr>
                <a:t>端午节的当代演化</a:t>
              </a:r>
              <a:endParaRPr kumimoji="0" lang="zh-CN" altLang="en-US" sz="2400" b="1" i="0" u="none" strike="noStrike" kern="1200" cap="none" spc="0" normalizeH="0" baseline="0" noProof="0" dirty="0">
                <a:ln>
                  <a:noFill/>
                </a:ln>
                <a:solidFill>
                  <a:srgbClr val="332C2B"/>
                </a:solidFill>
                <a:effectLst/>
                <a:uLnTx/>
                <a:uFillTx/>
                <a:cs typeface="+mn-ea"/>
                <a:sym typeface="+mn-lt"/>
              </a:endParaRPr>
            </a:p>
          </p:txBody>
        </p:sp>
        <p:grpSp>
          <p:nvGrpSpPr>
            <p:cNvPr id="39" name="组合 38">
              <a:extLst>
                <a:ext uri="{FF2B5EF4-FFF2-40B4-BE49-F238E27FC236}">
                  <a16:creationId xmlns:a16="http://schemas.microsoft.com/office/drawing/2014/main" id="{808DECE5-6639-40C8-96AD-ECEA0B9CE2AE}"/>
                </a:ext>
              </a:extLst>
            </p:cNvPr>
            <p:cNvGrpSpPr/>
            <p:nvPr/>
          </p:nvGrpSpPr>
          <p:grpSpPr>
            <a:xfrm>
              <a:off x="7192437" y="4642631"/>
              <a:ext cx="855283" cy="711535"/>
              <a:chOff x="7244826" y="2209420"/>
              <a:chExt cx="855283" cy="711535"/>
            </a:xfrm>
          </p:grpSpPr>
          <p:sp>
            <p:nvSpPr>
              <p:cNvPr id="40" name="PA-MH_Others_1" descr="#wm#_48_07_*Z">
                <a:extLst>
                  <a:ext uri="{FF2B5EF4-FFF2-40B4-BE49-F238E27FC236}">
                    <a16:creationId xmlns:a16="http://schemas.microsoft.com/office/drawing/2014/main" id="{B47FD243-AFEE-4862-B05B-03DB7CCB76C6}"/>
                  </a:ext>
                </a:extLst>
              </p:cNvPr>
              <p:cNvSpPr>
                <a:spLocks noChangeArrowheads="1"/>
              </p:cNvSpPr>
              <p:nvPr>
                <p:custDataLst>
                  <p:tags r:id="rId10"/>
                </p:custDataLst>
              </p:nvPr>
            </p:nvSpPr>
            <p:spPr bwMode="auto">
              <a:xfrm>
                <a:off x="7402665" y="2476399"/>
                <a:ext cx="168930" cy="169290"/>
              </a:xfrm>
              <a:prstGeom prst="ellipse">
                <a:avLst/>
              </a:prstGeom>
              <a:solidFill>
                <a:schemeClr val="accent1">
                  <a:alpha val="59000"/>
                </a:scheme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zh-CN" sz="1050" b="0" i="0" u="none" strike="noStrike" kern="0" cap="none" spc="0" normalizeH="0" baseline="0" noProof="0">
                  <a:ln>
                    <a:noFill/>
                  </a:ln>
                  <a:solidFill>
                    <a:srgbClr val="FFFFFF"/>
                  </a:solidFill>
                  <a:effectLst/>
                  <a:uLnTx/>
                  <a:uFillTx/>
                  <a:latin typeface="+mn-lt"/>
                  <a:ea typeface="+mn-ea"/>
                  <a:cs typeface="+mn-ea"/>
                  <a:sym typeface="+mn-lt"/>
                </a:endParaRPr>
              </a:p>
            </p:txBody>
          </p:sp>
          <p:pic>
            <p:nvPicPr>
              <p:cNvPr id="41" name="PA-图片 40">
                <a:extLst>
                  <a:ext uri="{FF2B5EF4-FFF2-40B4-BE49-F238E27FC236}">
                    <a16:creationId xmlns:a16="http://schemas.microsoft.com/office/drawing/2014/main" id="{A3B7CF51-695A-4418-A09C-D5ED127FC53A}"/>
                  </a:ext>
                </a:extLst>
              </p:cNvPr>
              <p:cNvPicPr>
                <a:picLocks noChangeAspect="1"/>
              </p:cNvPicPr>
              <p:nvPr>
                <p:custDataLst>
                  <p:tags r:id="rId11"/>
                </p:custDataLst>
              </p:nvPr>
            </p:nvPicPr>
            <p:blipFill rotWithShape="1">
              <a:blip r:embed="rId33" cstate="screen">
                <a:extLst>
                  <a:ext uri="{28A0092B-C50C-407E-A947-70E740481C1C}">
                    <a14:useLocalDpi xmlns:a14="http://schemas.microsoft.com/office/drawing/2010/main"/>
                  </a:ext>
                </a:extLst>
              </a:blip>
              <a:srcRect/>
              <a:stretch/>
            </p:blipFill>
            <p:spPr>
              <a:xfrm>
                <a:off x="7244826" y="2334858"/>
                <a:ext cx="855283" cy="586097"/>
              </a:xfrm>
              <a:prstGeom prst="rect">
                <a:avLst/>
              </a:prstGeom>
            </p:spPr>
          </p:pic>
          <p:sp>
            <p:nvSpPr>
              <p:cNvPr id="42" name="PA-MH_Number_1" descr="#wm#_48_07_*Z">
                <a:extLst>
                  <a:ext uri="{FF2B5EF4-FFF2-40B4-BE49-F238E27FC236}">
                    <a16:creationId xmlns:a16="http://schemas.microsoft.com/office/drawing/2014/main" id="{B6D2B0D3-9B61-4727-850E-033883EEA6DB}"/>
                  </a:ext>
                </a:extLst>
              </p:cNvPr>
              <p:cNvSpPr>
                <a:spLocks noChangeArrowheads="1"/>
              </p:cNvSpPr>
              <p:nvPr>
                <p:custDataLst>
                  <p:tags r:id="rId12"/>
                </p:custDataLst>
              </p:nvPr>
            </p:nvSpPr>
            <p:spPr bwMode="auto">
              <a:xfrm>
                <a:off x="7431927" y="2209420"/>
                <a:ext cx="376306" cy="377107"/>
              </a:xfrm>
              <a:prstGeom prst="ellipse">
                <a:avLst/>
              </a:prstGeom>
              <a:solidFill>
                <a:srgbClr val="0C3B03">
                  <a:alpha val="80000"/>
                </a:srgbClr>
              </a:solidFill>
              <a:ln>
                <a:noFill/>
              </a:ln>
              <a:effectLst/>
            </p:spPr>
            <p:txBody>
              <a:bodyPr wrap="none" anchor="ctr">
                <a:noAutofit/>
              </a:bodyP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FFFFFF"/>
                    </a:solidFill>
                    <a:effectLst/>
                    <a:uLnTx/>
                    <a:uFillTx/>
                    <a:latin typeface="+mn-lt"/>
                    <a:ea typeface="+mn-ea"/>
                    <a:cs typeface="+mn-ea"/>
                    <a:sym typeface="+mn-lt"/>
                  </a:rPr>
                  <a:t>4</a:t>
                </a:r>
                <a:endParaRPr kumimoji="0" lang="zh-CN" altLang="zh-CN" sz="2400" b="1" i="0" u="none" strike="noStrike" kern="0" cap="none" spc="0" normalizeH="0" baseline="0" noProof="0" dirty="0">
                  <a:ln>
                    <a:noFill/>
                  </a:ln>
                  <a:solidFill>
                    <a:srgbClr val="FFFFFF"/>
                  </a:solidFill>
                  <a:effectLst/>
                  <a:uLnTx/>
                  <a:uFillTx/>
                  <a:latin typeface="+mn-lt"/>
                  <a:ea typeface="+mn-ea"/>
                  <a:cs typeface="+mn-ea"/>
                  <a:sym typeface="+mn-lt"/>
                </a:endParaRPr>
              </a:p>
            </p:txBody>
          </p:sp>
        </p:grpSp>
      </p:grpSp>
    </p:spTree>
    <p:extLst>
      <p:ext uri="{BB962C8B-B14F-4D97-AF65-F5344CB8AC3E}">
        <p14:creationId xmlns:p14="http://schemas.microsoft.com/office/powerpoint/2010/main" val="2772779466"/>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1000"/>
                                        <p:tgtEl>
                                          <p:spTgt spid="46"/>
                                        </p:tgtEl>
                                      </p:cBhvr>
                                    </p:animEffect>
                                    <p:anim calcmode="lin" valueType="num">
                                      <p:cBhvr>
                                        <p:cTn id="41" dur="1000" fill="hold"/>
                                        <p:tgtEl>
                                          <p:spTgt spid="46"/>
                                        </p:tgtEl>
                                        <p:attrNameLst>
                                          <p:attrName>ppt_x</p:attrName>
                                        </p:attrNameLst>
                                      </p:cBhvr>
                                      <p:tavLst>
                                        <p:tav tm="0">
                                          <p:val>
                                            <p:strVal val="#ppt_x"/>
                                          </p:val>
                                        </p:tav>
                                        <p:tav tm="100000">
                                          <p:val>
                                            <p:strVal val="#ppt_x"/>
                                          </p:val>
                                        </p:tav>
                                      </p:tavLst>
                                    </p:anim>
                                    <p:anim calcmode="lin" valueType="num">
                                      <p:cBhvr>
                                        <p:cTn id="4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图片 6">
            <a:extLst>
              <a:ext uri="{FF2B5EF4-FFF2-40B4-BE49-F238E27FC236}">
                <a16:creationId xmlns:a16="http://schemas.microsoft.com/office/drawing/2014/main" id="{8A796986-538D-45FF-8540-B3DAC4DAD3E1}"/>
              </a:ext>
            </a:extLst>
          </p:cNvPr>
          <p:cNvPicPr>
            <a:picLocks noChangeAspect="1"/>
          </p:cNvPicPr>
          <p:nvPr>
            <p:custDataLst>
              <p:tags r:id="rId2"/>
            </p:custDataLst>
          </p:nvPr>
        </p:nvPicPr>
        <p:blipFill>
          <a:blip r:embed="rId1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PA-图片 11">
            <a:extLst>
              <a:ext uri="{FF2B5EF4-FFF2-40B4-BE49-F238E27FC236}">
                <a16:creationId xmlns:a16="http://schemas.microsoft.com/office/drawing/2014/main" id="{936C3DAA-5131-4D80-B1CC-AE0BDE15576B}"/>
              </a:ext>
            </a:extLst>
          </p:cNvPr>
          <p:cNvPicPr>
            <a:picLocks noChangeAspect="1"/>
          </p:cNvPicPr>
          <p:nvPr>
            <p:custDataLst>
              <p:tags r:id="rId3"/>
            </p:custDataLst>
          </p:nvPr>
        </p:nvPicPr>
        <p:blipFill rotWithShape="1">
          <a:blip r:embed="rId14" cstate="screen">
            <a:extLst>
              <a:ext uri="{28A0092B-C50C-407E-A947-70E740481C1C}">
                <a14:useLocalDpi xmlns:a14="http://schemas.microsoft.com/office/drawing/2010/main"/>
              </a:ext>
            </a:extLst>
          </a:blip>
          <a:srcRect/>
          <a:stretch/>
        </p:blipFill>
        <p:spPr>
          <a:xfrm>
            <a:off x="3022964" y="0"/>
            <a:ext cx="5911486" cy="3631615"/>
          </a:xfrm>
          <a:prstGeom prst="rect">
            <a:avLst/>
          </a:prstGeom>
        </p:spPr>
      </p:pic>
      <p:pic>
        <p:nvPicPr>
          <p:cNvPr id="3" name="PA-图片 2"/>
          <p:cNvPicPr>
            <a:picLocks noChangeAspect="1"/>
          </p:cNvPicPr>
          <p:nvPr>
            <p:custDataLst>
              <p:tags r:id="rId4"/>
            </p:custDataLst>
          </p:nvPr>
        </p:nvPicPr>
        <p:blipFill>
          <a:blip r:embed="rId15">
            <a:extLst>
              <a:ext uri="{28A0092B-C50C-407E-A947-70E740481C1C}">
                <a14:useLocalDpi xmlns:a14="http://schemas.microsoft.com/office/drawing/2010/main"/>
              </a:ext>
            </a:extLst>
          </a:blip>
          <a:stretch>
            <a:fillRect/>
          </a:stretch>
        </p:blipFill>
        <p:spPr>
          <a:xfrm rot="4144430">
            <a:off x="4749982" y="1188091"/>
            <a:ext cx="2457450" cy="2381250"/>
          </a:xfrm>
          <a:prstGeom prst="rect">
            <a:avLst/>
          </a:prstGeom>
        </p:spPr>
      </p:pic>
      <p:pic>
        <p:nvPicPr>
          <p:cNvPr id="6" name="PA-图片 5"/>
          <p:cNvPicPr>
            <a:picLocks noChangeAspect="1"/>
          </p:cNvPicPr>
          <p:nvPr>
            <p:custDataLst>
              <p:tags r:id="rId5"/>
            </p:custDataLst>
          </p:nvPr>
        </p:nvPicPr>
        <p:blipFill>
          <a:blip r:embed="rId16" cstate="screen">
            <a:extLst>
              <a:ext uri="{28A0092B-C50C-407E-A947-70E740481C1C}">
                <a14:useLocalDpi xmlns:a14="http://schemas.microsoft.com/office/drawing/2010/main"/>
              </a:ext>
            </a:extLst>
          </a:blip>
          <a:stretch>
            <a:fillRect/>
          </a:stretch>
        </p:blipFill>
        <p:spPr>
          <a:xfrm>
            <a:off x="402408" y="4689474"/>
            <a:ext cx="2428875" cy="1712792"/>
          </a:xfrm>
          <a:prstGeom prst="rect">
            <a:avLst/>
          </a:prstGeom>
        </p:spPr>
      </p:pic>
      <p:grpSp>
        <p:nvGrpSpPr>
          <p:cNvPr id="8" name="PA-组合 7">
            <a:extLst>
              <a:ext uri="{FF2B5EF4-FFF2-40B4-BE49-F238E27FC236}">
                <a16:creationId xmlns:a16="http://schemas.microsoft.com/office/drawing/2014/main" id="{D7CF4545-136A-4C9C-944D-249B0D65BD19}"/>
              </a:ext>
            </a:extLst>
          </p:cNvPr>
          <p:cNvGrpSpPr/>
          <p:nvPr>
            <p:custDataLst>
              <p:tags r:id="rId6"/>
            </p:custDataLst>
          </p:nvPr>
        </p:nvGrpSpPr>
        <p:grpSpPr>
          <a:xfrm>
            <a:off x="4235933" y="1193972"/>
            <a:ext cx="3860317" cy="2369491"/>
            <a:chOff x="4235933" y="1193972"/>
            <a:chExt cx="3860317" cy="2369491"/>
          </a:xfrm>
        </p:grpSpPr>
        <p:pic>
          <p:nvPicPr>
            <p:cNvPr id="16" name="PA-图片 15">
              <a:extLst>
                <a:ext uri="{FF2B5EF4-FFF2-40B4-BE49-F238E27FC236}">
                  <a16:creationId xmlns:a16="http://schemas.microsoft.com/office/drawing/2014/main" id="{30CE0A59-F092-4DB9-A4DA-397F1CCFABBE}"/>
                </a:ext>
              </a:extLst>
            </p:cNvPr>
            <p:cNvPicPr>
              <a:picLocks noChangeAspect="1"/>
            </p:cNvPicPr>
            <p:nvPr>
              <p:custDataLst>
                <p:tags r:id="rId9"/>
              </p:custDataLst>
            </p:nvPr>
          </p:nvPicPr>
          <p:blipFill rotWithShape="1">
            <a:blip r:embed="rId17" cstate="screen">
              <a:extLst>
                <a:ext uri="{28A0092B-C50C-407E-A947-70E740481C1C}">
                  <a14:useLocalDpi xmlns:a14="http://schemas.microsoft.com/office/drawing/2010/main"/>
                </a:ext>
              </a:extLst>
            </a:blip>
            <a:srcRect/>
            <a:stretch/>
          </p:blipFill>
          <p:spPr>
            <a:xfrm>
              <a:off x="4235933" y="1193972"/>
              <a:ext cx="3860317" cy="2369491"/>
            </a:xfrm>
            <a:prstGeom prst="rect">
              <a:avLst/>
            </a:prstGeom>
          </p:spPr>
        </p:pic>
        <p:sp>
          <p:nvSpPr>
            <p:cNvPr id="14" name="PA-文本框 13"/>
            <p:cNvSpPr txBox="1"/>
            <p:nvPr>
              <p:custDataLst>
                <p:tags r:id="rId10"/>
              </p:custDataLst>
            </p:nvPr>
          </p:nvSpPr>
          <p:spPr>
            <a:xfrm>
              <a:off x="5433928" y="1775162"/>
              <a:ext cx="1133644" cy="1015663"/>
            </a:xfrm>
            <a:prstGeom prst="rect">
              <a:avLst/>
            </a:prstGeom>
            <a:noFill/>
          </p:spPr>
          <p:txBody>
            <a:bodyPr wrap="none" rtlCol="0">
              <a:spAutoFit/>
            </a:bodyPr>
            <a:lstStyle/>
            <a:p>
              <a:pPr algn="ctr"/>
              <a:r>
                <a:rPr lang="en-US" altLang="zh-CN" sz="6000" b="1" dirty="0">
                  <a:solidFill>
                    <a:schemeClr val="tx1">
                      <a:lumMod val="85000"/>
                      <a:lumOff val="15000"/>
                    </a:schemeClr>
                  </a:solidFill>
                  <a:cs typeface="+mn-ea"/>
                  <a:sym typeface="+mn-lt"/>
                </a:rPr>
                <a:t>01</a:t>
              </a:r>
              <a:endParaRPr lang="zh-CN" altLang="en-US" sz="6000" b="1" dirty="0">
                <a:solidFill>
                  <a:schemeClr val="tx1">
                    <a:lumMod val="85000"/>
                    <a:lumOff val="15000"/>
                  </a:schemeClr>
                </a:solidFill>
                <a:cs typeface="+mn-ea"/>
                <a:sym typeface="+mn-lt"/>
              </a:endParaRPr>
            </a:p>
          </p:txBody>
        </p:sp>
      </p:grpSp>
      <p:sp>
        <p:nvSpPr>
          <p:cNvPr id="15" name="PA-MH_Entry_1"/>
          <p:cNvSpPr txBox="1"/>
          <p:nvPr>
            <p:custDataLst>
              <p:tags r:id="rId7"/>
            </p:custDataLst>
          </p:nvPr>
        </p:nvSpPr>
        <p:spPr>
          <a:xfrm>
            <a:off x="4095750" y="3716598"/>
            <a:ext cx="4000500" cy="439814"/>
          </a:xfrm>
          <a:prstGeom prst="rect">
            <a:avLst/>
          </a:prstGeom>
          <a:noFill/>
        </p:spPr>
        <p:txBody>
          <a:bodyPr wrap="square" lIns="0" tIns="0" rIns="0" bIns="0" rtlCol="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800" b="1" dirty="0">
                <a:solidFill>
                  <a:srgbClr val="332C2B"/>
                </a:solidFill>
                <a:cs typeface="+mn-ea"/>
                <a:sym typeface="+mn-lt"/>
              </a:rPr>
              <a:t>一</a:t>
            </a:r>
            <a:r>
              <a:rPr lang="en-US" altLang="zh-CN" sz="2800" b="1" dirty="0">
                <a:solidFill>
                  <a:srgbClr val="332C2B"/>
                </a:solidFill>
                <a:cs typeface="+mn-ea"/>
                <a:sym typeface="+mn-lt"/>
              </a:rPr>
              <a:t>.</a:t>
            </a:r>
            <a:r>
              <a:rPr lang="zh-CN" altLang="en-US" sz="2800" b="1" dirty="0">
                <a:solidFill>
                  <a:srgbClr val="332C2B"/>
                </a:solidFill>
                <a:cs typeface="+mn-ea"/>
                <a:sym typeface="+mn-lt"/>
              </a:rPr>
              <a:t>端午节的来历</a:t>
            </a:r>
            <a:endParaRPr kumimoji="0" lang="zh-CN" altLang="en-US" sz="2800" b="1" i="0" u="none" strike="noStrike" kern="1200" cap="none" spc="0" normalizeH="0" baseline="0" noProof="0" dirty="0">
              <a:ln>
                <a:noFill/>
              </a:ln>
              <a:solidFill>
                <a:srgbClr val="332C2B"/>
              </a:solidFill>
              <a:effectLst/>
              <a:uLnTx/>
              <a:uFillTx/>
              <a:cs typeface="+mn-ea"/>
              <a:sym typeface="+mn-lt"/>
            </a:endParaRPr>
          </a:p>
        </p:txBody>
      </p:sp>
      <p:sp>
        <p:nvSpPr>
          <p:cNvPr id="17" name="PA-矩形 16">
            <a:extLst>
              <a:ext uri="{FF2B5EF4-FFF2-40B4-BE49-F238E27FC236}">
                <a16:creationId xmlns:a16="http://schemas.microsoft.com/office/drawing/2014/main" id="{E8CFC00F-8EF9-45A5-ADCC-6FEA947D8A4D}"/>
              </a:ext>
            </a:extLst>
          </p:cNvPr>
          <p:cNvSpPr/>
          <p:nvPr>
            <p:custDataLst>
              <p:tags r:id="rId8"/>
            </p:custDataLst>
          </p:nvPr>
        </p:nvSpPr>
        <p:spPr>
          <a:xfrm>
            <a:off x="3912521" y="4241596"/>
            <a:ext cx="4507139" cy="464873"/>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lc="http://schemas.openxmlformats.org/drawingml/2006/lockedCanvas" xmlns="" val="1"/>
            </a:ext>
          </a:extLst>
        </p:spPr>
        <p:txBody>
          <a:bodyPr wrap="square" lIns="72000" tIns="0" rIns="72000" bIns="0">
            <a:normAutofit fontScale="25000" lnSpcReduction="20000"/>
          </a:bodyPr>
          <a:lstStyle/>
          <a:p>
            <a:pPr lvl="0" algn="ctr">
              <a:lnSpc>
                <a:spcPct val="170000"/>
              </a:lnSpc>
              <a:defRPr sz="1800"/>
            </a:pPr>
            <a:r>
              <a:rPr lang="zh-CN" altLang="en-US" sz="4400" dirty="0">
                <a:solidFill>
                  <a:srgbClr val="332C2B"/>
                </a:solidFill>
                <a:cs typeface="+mn-ea"/>
                <a:sym typeface="+mn-lt"/>
              </a:rPr>
              <a:t>此部分内容作为文字排版占位显示</a:t>
            </a:r>
          </a:p>
          <a:p>
            <a:pPr lvl="0" algn="ctr">
              <a:lnSpc>
                <a:spcPct val="170000"/>
              </a:lnSpc>
              <a:defRPr sz="1800"/>
            </a:pPr>
            <a:r>
              <a:rPr lang="zh-CN" altLang="en-US" sz="4400" dirty="0">
                <a:solidFill>
                  <a:srgbClr val="332C2B"/>
                </a:solidFill>
                <a:cs typeface="+mn-ea"/>
                <a:sym typeface="+mn-lt"/>
              </a:rPr>
              <a:t>（建议使用主题字体）此部分内容作为文字排版占位显示</a:t>
            </a:r>
          </a:p>
          <a:p>
            <a:pPr lvl="0" algn="ctr">
              <a:lnSpc>
                <a:spcPct val="170000"/>
              </a:lnSpc>
              <a:defRPr sz="1800"/>
            </a:pPr>
            <a:r>
              <a:rPr lang="zh-CN" altLang="en-US" sz="4400" dirty="0">
                <a:solidFill>
                  <a:srgbClr val="332C2B"/>
                </a:solidFill>
                <a:cs typeface="+mn-ea"/>
                <a:sym typeface="+mn-lt"/>
              </a:rPr>
              <a:t>（建议使用主题字体）</a:t>
            </a:r>
          </a:p>
          <a:p>
            <a:pPr lvl="0" algn="ctr">
              <a:lnSpc>
                <a:spcPct val="120000"/>
              </a:lnSpc>
              <a:defRPr sz="1800"/>
            </a:pPr>
            <a:endParaRPr lang="zh-CN" altLang="en-US" sz="1100" dirty="0">
              <a:solidFill>
                <a:schemeClr val="tx1">
                  <a:lumMod val="85000"/>
                  <a:lumOff val="15000"/>
                </a:schemeClr>
              </a:solidFill>
              <a:cs typeface="+mn-ea"/>
              <a:sym typeface="+mn-lt"/>
            </a:endParaRPr>
          </a:p>
        </p:txBody>
      </p:sp>
    </p:spTree>
    <p:custDataLst>
      <p:tags r:id="rId1"/>
    </p:custDataLst>
    <p:extLst>
      <p:ext uri="{BB962C8B-B14F-4D97-AF65-F5344CB8AC3E}">
        <p14:creationId xmlns:p14="http://schemas.microsoft.com/office/powerpoint/2010/main" val="1196230773"/>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图片 2">
            <a:extLst>
              <a:ext uri="{FF2B5EF4-FFF2-40B4-BE49-F238E27FC236}">
                <a16:creationId xmlns:a16="http://schemas.microsoft.com/office/drawing/2014/main" id="{DDEF9138-4414-45FA-B9EB-9492075B2B22}"/>
              </a:ext>
            </a:extLst>
          </p:cNvPr>
          <p:cNvPicPr>
            <a:picLocks noChangeAspect="1"/>
          </p:cNvPicPr>
          <p:nvPr>
            <p:custDataLst>
              <p:tags r:id="rId1"/>
            </p:custDataLst>
          </p:nvPr>
        </p:nvPicPr>
        <p:blipFill>
          <a:blip r:embed="rId10" cstate="screen">
            <a:extLst>
              <a:ext uri="{28A0092B-C50C-407E-A947-70E740481C1C}">
                <a14:useLocalDpi xmlns:a14="http://schemas.microsoft.com/office/drawing/2010/main"/>
              </a:ext>
            </a:extLst>
          </a:blip>
          <a:stretch>
            <a:fillRect/>
          </a:stretch>
        </p:blipFill>
        <p:spPr>
          <a:xfrm>
            <a:off x="7102663" y="4001244"/>
            <a:ext cx="5111157" cy="3130135"/>
          </a:xfrm>
          <a:prstGeom prst="rect">
            <a:avLst/>
          </a:prstGeom>
        </p:spPr>
      </p:pic>
      <p:sp>
        <p:nvSpPr>
          <p:cNvPr id="5" name="PA-文本框 4"/>
          <p:cNvSpPr txBox="1"/>
          <p:nvPr>
            <p:custDataLst>
              <p:tags r:id="rId2"/>
            </p:custDataLst>
          </p:nvPr>
        </p:nvSpPr>
        <p:spPr>
          <a:xfrm>
            <a:off x="5813269" y="2944500"/>
            <a:ext cx="5413531" cy="2346283"/>
          </a:xfrm>
          <a:prstGeom prst="rect">
            <a:avLst/>
          </a:prstGeom>
          <a:noFill/>
        </p:spPr>
        <p:txBody>
          <a:bodyPr wrap="square" rtlCol="0">
            <a:spAutoFit/>
          </a:bodyPr>
          <a:lstStyle/>
          <a:p>
            <a:pPr>
              <a:lnSpc>
                <a:spcPct val="150000"/>
              </a:lnSpc>
            </a:pPr>
            <a:r>
              <a:rPr lang="zh-CN" altLang="en-US" sz="2000" dirty="0">
                <a:cs typeface="+mn-ea"/>
                <a:sym typeface="+mn-lt"/>
              </a:rPr>
              <a:t>          </a:t>
            </a:r>
            <a:r>
              <a:rPr lang="zh-CN" altLang="en-US" sz="2000" b="1" dirty="0">
                <a:solidFill>
                  <a:srgbClr val="332C2B"/>
                </a:solidFill>
                <a:cs typeface="+mn-ea"/>
                <a:sym typeface="+mn-lt"/>
              </a:rPr>
              <a:t>此说最早出自南朝梁代吴均</a:t>
            </a:r>
            <a:r>
              <a:rPr lang="en-US" altLang="zh-CN" sz="2000" b="1" dirty="0">
                <a:solidFill>
                  <a:srgbClr val="332C2B"/>
                </a:solidFill>
                <a:cs typeface="+mn-ea"/>
                <a:sym typeface="+mn-lt"/>
              </a:rPr>
              <a:t>《</a:t>
            </a:r>
            <a:r>
              <a:rPr lang="zh-CN" altLang="en-US" sz="2000" b="1" dirty="0">
                <a:solidFill>
                  <a:srgbClr val="332C2B"/>
                </a:solidFill>
                <a:cs typeface="+mn-ea"/>
                <a:sym typeface="+mn-lt"/>
              </a:rPr>
              <a:t>续齐谐记</a:t>
            </a:r>
            <a:r>
              <a:rPr lang="en-US" altLang="zh-CN" sz="2000" b="1" dirty="0">
                <a:solidFill>
                  <a:srgbClr val="332C2B"/>
                </a:solidFill>
                <a:cs typeface="+mn-ea"/>
                <a:sym typeface="+mn-lt"/>
              </a:rPr>
              <a:t>》</a:t>
            </a:r>
            <a:r>
              <a:rPr lang="zh-CN" altLang="en-US" sz="2000" b="1" dirty="0">
                <a:solidFill>
                  <a:srgbClr val="332C2B"/>
                </a:solidFill>
                <a:cs typeface="+mn-ea"/>
                <a:sym typeface="+mn-lt"/>
              </a:rPr>
              <a:t>和北周宗懔</a:t>
            </a:r>
            <a:r>
              <a:rPr lang="en-US" altLang="zh-CN" sz="2000" b="1" dirty="0">
                <a:solidFill>
                  <a:srgbClr val="332C2B"/>
                </a:solidFill>
                <a:cs typeface="+mn-ea"/>
                <a:sym typeface="+mn-lt"/>
              </a:rPr>
              <a:t>《</a:t>
            </a:r>
            <a:r>
              <a:rPr lang="zh-CN" altLang="en-US" sz="2000" b="1" dirty="0">
                <a:solidFill>
                  <a:srgbClr val="332C2B"/>
                </a:solidFill>
                <a:cs typeface="+mn-ea"/>
                <a:sym typeface="+mn-lt"/>
              </a:rPr>
              <a:t>荆楚岁时记</a:t>
            </a:r>
            <a:r>
              <a:rPr lang="en-US" altLang="zh-CN" sz="2000" b="1" dirty="0">
                <a:solidFill>
                  <a:srgbClr val="332C2B"/>
                </a:solidFill>
                <a:cs typeface="+mn-ea"/>
                <a:sym typeface="+mn-lt"/>
              </a:rPr>
              <a:t>》</a:t>
            </a:r>
            <a:r>
              <a:rPr lang="zh-CN" altLang="en-US" sz="2000" b="1" dirty="0">
                <a:solidFill>
                  <a:srgbClr val="332C2B"/>
                </a:solidFill>
                <a:cs typeface="+mn-ea"/>
                <a:sym typeface="+mn-lt"/>
              </a:rPr>
              <a:t>的记载。据说，屈原于五月初五自投汨罗江，死后为蛟龙所困，世人哀之，每于此日投五色丝粽子于水中，以驱蛟龙。</a:t>
            </a:r>
          </a:p>
        </p:txBody>
      </p:sp>
      <p:pic>
        <p:nvPicPr>
          <p:cNvPr id="9" name="PA-图片 4" descr="5"/>
          <p:cNvPicPr>
            <a:picLocks noChangeAspect="1" noChangeArrowheads="1"/>
          </p:cNvPicPr>
          <p:nvPr>
            <p:custDataLst>
              <p:tags r:id="rId3"/>
            </p:custDataLst>
          </p:nvPr>
        </p:nvPicPr>
        <p:blipFill>
          <a:blip r:embed="rId11">
            <a:extLst>
              <a:ext uri="{28A0092B-C50C-407E-A947-70E740481C1C}">
                <a14:useLocalDpi xmlns:a14="http://schemas.microsoft.com/office/drawing/2010/main"/>
              </a:ext>
            </a:extLst>
          </a:blip>
          <a:srcRect/>
          <a:stretch>
            <a:fillRect/>
          </a:stretch>
        </p:blipFill>
        <p:spPr bwMode="auto">
          <a:xfrm>
            <a:off x="1632955" y="1192296"/>
            <a:ext cx="3456384" cy="46141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 name="PA-组合 6">
            <a:extLst>
              <a:ext uri="{FF2B5EF4-FFF2-40B4-BE49-F238E27FC236}">
                <a16:creationId xmlns:a16="http://schemas.microsoft.com/office/drawing/2014/main" id="{96CFC0FE-6C33-48AB-A169-4D59C5A35316}"/>
              </a:ext>
            </a:extLst>
          </p:cNvPr>
          <p:cNvGrpSpPr/>
          <p:nvPr>
            <p:custDataLst>
              <p:tags r:id="rId4"/>
            </p:custDataLst>
          </p:nvPr>
        </p:nvGrpSpPr>
        <p:grpSpPr>
          <a:xfrm>
            <a:off x="7384375" y="2167233"/>
            <a:ext cx="3024031" cy="541812"/>
            <a:chOff x="4765044" y="2141836"/>
            <a:chExt cx="2511274" cy="449942"/>
          </a:xfrm>
        </p:grpSpPr>
        <p:sp>
          <p:nvSpPr>
            <p:cNvPr id="12" name="PA-圆角矩形 11">
              <a:extLst>
                <a:ext uri="{FF2B5EF4-FFF2-40B4-BE49-F238E27FC236}">
                  <a16:creationId xmlns:a16="http://schemas.microsoft.com/office/drawing/2014/main" id="{E046E41D-B4E3-4E9F-A94C-24059821A342}"/>
                </a:ext>
              </a:extLst>
            </p:cNvPr>
            <p:cNvSpPr/>
            <p:nvPr>
              <p:custDataLst>
                <p:tags r:id="rId6"/>
              </p:custDataLst>
            </p:nvPr>
          </p:nvSpPr>
          <p:spPr>
            <a:xfrm>
              <a:off x="4765044" y="2141836"/>
              <a:ext cx="2434613" cy="449942"/>
            </a:xfrm>
            <a:prstGeom prst="roundRect">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PA-文本框 12">
              <a:extLst>
                <a:ext uri="{FF2B5EF4-FFF2-40B4-BE49-F238E27FC236}">
                  <a16:creationId xmlns:a16="http://schemas.microsoft.com/office/drawing/2014/main" id="{C26A5754-0CB8-4522-A021-4587BBEDF40C}"/>
                </a:ext>
              </a:extLst>
            </p:cNvPr>
            <p:cNvSpPr txBox="1"/>
            <p:nvPr>
              <p:custDataLst>
                <p:tags r:id="rId7"/>
              </p:custDataLst>
            </p:nvPr>
          </p:nvSpPr>
          <p:spPr>
            <a:xfrm>
              <a:off x="5243684" y="2175114"/>
              <a:ext cx="2032634" cy="383385"/>
            </a:xfrm>
            <a:prstGeom prst="rect">
              <a:avLst/>
            </a:prstGeom>
            <a:noFill/>
          </p:spPr>
          <p:txBody>
            <a:bodyPr wrap="square" rtlCol="0">
              <a:spAutoFit/>
            </a:bodyPr>
            <a:lstStyle/>
            <a:p>
              <a:r>
                <a:rPr lang="zh-CN" altLang="en-US" sz="2400" dirty="0">
                  <a:solidFill>
                    <a:schemeClr val="bg1"/>
                  </a:solidFill>
                  <a:cs typeface="+mn-ea"/>
                  <a:sym typeface="+mn-lt"/>
                </a:rPr>
                <a:t>纪 念 屈 原</a:t>
              </a:r>
            </a:p>
          </p:txBody>
        </p:sp>
      </p:grpSp>
      <p:pic>
        <p:nvPicPr>
          <p:cNvPr id="6" name="PA-图片 5">
            <a:extLst>
              <a:ext uri="{FF2B5EF4-FFF2-40B4-BE49-F238E27FC236}">
                <a16:creationId xmlns:a16="http://schemas.microsoft.com/office/drawing/2014/main" id="{54E027EE-0D88-4063-A194-32612D9A8CB7}"/>
              </a:ext>
            </a:extLst>
          </p:cNvPr>
          <p:cNvPicPr>
            <a:picLocks noChangeAspect="1"/>
          </p:cNvPicPr>
          <p:nvPr>
            <p:custDataLst>
              <p:tags r:id="rId5"/>
            </p:custDataLst>
          </p:nvPr>
        </p:nvPicPr>
        <p:blipFill>
          <a:blip r:embed="rId12" cstate="screen">
            <a:extLst>
              <a:ext uri="{28A0092B-C50C-407E-A947-70E740481C1C}">
                <a14:useLocalDpi xmlns:a14="http://schemas.microsoft.com/office/drawing/2010/main"/>
              </a:ext>
            </a:extLst>
          </a:blip>
          <a:stretch>
            <a:fillRect/>
          </a:stretch>
        </p:blipFill>
        <p:spPr>
          <a:xfrm>
            <a:off x="6096000" y="465206"/>
            <a:ext cx="5297033" cy="2203765"/>
          </a:xfrm>
          <a:prstGeom prst="rect">
            <a:avLst/>
          </a:prstGeom>
        </p:spPr>
      </p:pic>
    </p:spTree>
    <p:extLst>
      <p:ext uri="{BB962C8B-B14F-4D97-AF65-F5344CB8AC3E}">
        <p14:creationId xmlns:p14="http://schemas.microsoft.com/office/powerpoint/2010/main" val="885955792"/>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8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A-图片 2" descr="C:\Users\一城之风\Desktop\端午节\670637b1.jpg"/>
          <p:cNvPicPr>
            <a:picLocks noChangeAspect="1" noChangeArrowheads="1"/>
          </p:cNvPicPr>
          <p:nvPr>
            <p:custDataLst>
              <p:tags r:id="rId1"/>
            </p:custDataLst>
          </p:nvPr>
        </p:nvPicPr>
        <p:blipFill>
          <a:blip r:embed="rId9">
            <a:extLst>
              <a:ext uri="{28A0092B-C50C-407E-A947-70E740481C1C}">
                <a14:useLocalDpi xmlns:a14="http://schemas.microsoft.com/office/drawing/2010/main"/>
              </a:ext>
            </a:extLst>
          </a:blip>
          <a:stretch>
            <a:fillRect/>
          </a:stretch>
        </p:blipFill>
        <p:spPr bwMode="auto">
          <a:xfrm>
            <a:off x="6719071" y="2772946"/>
            <a:ext cx="4452098" cy="20057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PA-文本框 4"/>
          <p:cNvSpPr txBox="1"/>
          <p:nvPr>
            <p:custDataLst>
              <p:tags r:id="rId2"/>
            </p:custDataLst>
          </p:nvPr>
        </p:nvSpPr>
        <p:spPr>
          <a:xfrm>
            <a:off x="825501" y="2747372"/>
            <a:ext cx="5461000" cy="2536400"/>
          </a:xfrm>
          <a:prstGeom prst="rect">
            <a:avLst/>
          </a:prstGeom>
          <a:noFill/>
        </p:spPr>
        <p:txBody>
          <a:bodyPr wrap="square" rtlCol="0">
            <a:spAutoFit/>
          </a:bodyPr>
          <a:lstStyle/>
          <a:p>
            <a:pPr>
              <a:lnSpc>
                <a:spcPct val="150000"/>
              </a:lnSpc>
            </a:pPr>
            <a:r>
              <a:rPr lang="en-US" altLang="zh-CN" sz="1600" b="1" dirty="0">
                <a:solidFill>
                  <a:srgbClr val="332C2B"/>
                </a:solidFill>
                <a:cs typeface="+mn-ea"/>
                <a:sym typeface="+mn-lt"/>
              </a:rPr>
              <a:t>        </a:t>
            </a:r>
            <a:r>
              <a:rPr lang="zh-CN" altLang="zh-CN" b="1" dirty="0">
                <a:solidFill>
                  <a:srgbClr val="332C2B"/>
                </a:solidFill>
                <a:cs typeface="+mn-ea"/>
                <a:sym typeface="+mn-lt"/>
              </a:rPr>
              <a:t>又传，屈原投汨罗江后，当地百姓闻讯马上划船捞救，一直行至洞庭湖，终不见屈原的尸体。那时，恰逢雨天，湖面上的小舟一起汇集在岸边的亭子旁。当人们得知是打捞贤臣屈大夫时，再次冒雨出动，争相划进茫茫的洞庭湖。为了寄托哀思，人们荡舟江河之上，此后才逐渐发展成为龙舟竞赛。</a:t>
            </a:r>
            <a:endParaRPr lang="zh-CN" altLang="en-US" sz="1600" b="1" dirty="0">
              <a:solidFill>
                <a:srgbClr val="332C2B"/>
              </a:solidFill>
              <a:cs typeface="+mn-ea"/>
              <a:sym typeface="+mn-lt"/>
            </a:endParaRPr>
          </a:p>
        </p:txBody>
      </p:sp>
      <p:grpSp>
        <p:nvGrpSpPr>
          <p:cNvPr id="7" name="PA-组合 6">
            <a:extLst>
              <a:ext uri="{FF2B5EF4-FFF2-40B4-BE49-F238E27FC236}">
                <a16:creationId xmlns:a16="http://schemas.microsoft.com/office/drawing/2014/main" id="{DAA4A129-08B1-466B-943A-70C2459CC39E}"/>
              </a:ext>
            </a:extLst>
          </p:cNvPr>
          <p:cNvGrpSpPr/>
          <p:nvPr>
            <p:custDataLst>
              <p:tags r:id="rId3"/>
            </p:custDataLst>
          </p:nvPr>
        </p:nvGrpSpPr>
        <p:grpSpPr>
          <a:xfrm>
            <a:off x="4630141" y="1401988"/>
            <a:ext cx="2931717" cy="541812"/>
            <a:chOff x="4765044" y="2141836"/>
            <a:chExt cx="2434613" cy="449942"/>
          </a:xfrm>
        </p:grpSpPr>
        <p:sp>
          <p:nvSpPr>
            <p:cNvPr id="12" name="PA-圆角矩形 11">
              <a:extLst>
                <a:ext uri="{FF2B5EF4-FFF2-40B4-BE49-F238E27FC236}">
                  <a16:creationId xmlns:a16="http://schemas.microsoft.com/office/drawing/2014/main" id="{2FB71F10-CE2C-4563-8238-E27EDB11B685}"/>
                </a:ext>
              </a:extLst>
            </p:cNvPr>
            <p:cNvSpPr/>
            <p:nvPr>
              <p:custDataLst>
                <p:tags r:id="rId5"/>
              </p:custDataLst>
            </p:nvPr>
          </p:nvSpPr>
          <p:spPr>
            <a:xfrm>
              <a:off x="4765044" y="2141836"/>
              <a:ext cx="2434613" cy="449942"/>
            </a:xfrm>
            <a:prstGeom prst="roundRect">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PA-文本框 12">
              <a:extLst>
                <a:ext uri="{FF2B5EF4-FFF2-40B4-BE49-F238E27FC236}">
                  <a16:creationId xmlns:a16="http://schemas.microsoft.com/office/drawing/2014/main" id="{F82A1A6B-7A2C-4DCE-B5BD-7BEC09265B66}"/>
                </a:ext>
              </a:extLst>
            </p:cNvPr>
            <p:cNvSpPr txBox="1"/>
            <p:nvPr>
              <p:custDataLst>
                <p:tags r:id="rId6"/>
              </p:custDataLst>
            </p:nvPr>
          </p:nvSpPr>
          <p:spPr>
            <a:xfrm>
              <a:off x="4966033" y="2157138"/>
              <a:ext cx="2032634" cy="383385"/>
            </a:xfrm>
            <a:prstGeom prst="rect">
              <a:avLst/>
            </a:prstGeom>
            <a:noFill/>
          </p:spPr>
          <p:txBody>
            <a:bodyPr wrap="square" rtlCol="0">
              <a:spAutoFit/>
            </a:bodyPr>
            <a:lstStyle/>
            <a:p>
              <a:pPr algn="ctr"/>
              <a:r>
                <a:rPr lang="zh-CN" altLang="en-US" sz="2400" b="1" dirty="0">
                  <a:solidFill>
                    <a:schemeClr val="bg1"/>
                  </a:solidFill>
                  <a:cs typeface="+mn-ea"/>
                  <a:sym typeface="+mn-lt"/>
                </a:rPr>
                <a:t>纪 念 屈 原</a:t>
              </a:r>
            </a:p>
          </p:txBody>
        </p:sp>
      </p:grpSp>
      <p:pic>
        <p:nvPicPr>
          <p:cNvPr id="9" name="PA-图片 8">
            <a:extLst>
              <a:ext uri="{FF2B5EF4-FFF2-40B4-BE49-F238E27FC236}">
                <a16:creationId xmlns:a16="http://schemas.microsoft.com/office/drawing/2014/main" id="{6EC53AAA-286C-44D7-AFBB-DDD7064B2FE3}"/>
              </a:ext>
            </a:extLst>
          </p:cNvPr>
          <p:cNvPicPr>
            <a:picLocks noChangeAspect="1"/>
          </p:cNvPicPr>
          <p:nvPr>
            <p:custDataLst>
              <p:tags r:id="rId4"/>
            </p:custDataLst>
          </p:nvPr>
        </p:nvPicPr>
        <p:blipFill>
          <a:blip r:embed="rId10" cstate="screen">
            <a:extLst>
              <a:ext uri="{28A0092B-C50C-407E-A947-70E740481C1C}">
                <a14:useLocalDpi xmlns:a14="http://schemas.microsoft.com/office/drawing/2010/main"/>
              </a:ext>
            </a:extLst>
          </a:blip>
          <a:stretch>
            <a:fillRect/>
          </a:stretch>
        </p:blipFill>
        <p:spPr>
          <a:xfrm>
            <a:off x="7102663" y="4001244"/>
            <a:ext cx="5111157" cy="3130135"/>
          </a:xfrm>
          <a:prstGeom prst="rect">
            <a:avLst/>
          </a:prstGeom>
        </p:spPr>
      </p:pic>
    </p:spTree>
    <p:extLst>
      <p:ext uri="{BB962C8B-B14F-4D97-AF65-F5344CB8AC3E}">
        <p14:creationId xmlns:p14="http://schemas.microsoft.com/office/powerpoint/2010/main" val="483999802"/>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additive="base">
                                        <p:cTn id="14" dur="500" fill="hold"/>
                                        <p:tgtEl>
                                          <p:spTgt spid="3074"/>
                                        </p:tgtEl>
                                        <p:attrNameLst>
                                          <p:attrName>ppt_x</p:attrName>
                                        </p:attrNameLst>
                                      </p:cBhvr>
                                      <p:tavLst>
                                        <p:tav tm="0">
                                          <p:val>
                                            <p:strVal val="#ppt_x"/>
                                          </p:val>
                                        </p:tav>
                                        <p:tav tm="100000">
                                          <p:val>
                                            <p:strVal val="#ppt_x"/>
                                          </p:val>
                                        </p:tav>
                                      </p:tavLst>
                                    </p:anim>
                                    <p:anim calcmode="lin" valueType="num">
                                      <p:cBhvr additive="base">
                                        <p:cTn id="15"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1"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 calcmode="lin" valueType="num">
                                      <p:cBhvr>
                                        <p:cTn id="2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文本框 1"/>
          <p:cNvSpPr txBox="1"/>
          <p:nvPr>
            <p:custDataLst>
              <p:tags r:id="rId1"/>
            </p:custDataLst>
          </p:nvPr>
        </p:nvSpPr>
        <p:spPr>
          <a:xfrm>
            <a:off x="5309377" y="2658472"/>
            <a:ext cx="6090814" cy="2308324"/>
          </a:xfrm>
          <a:prstGeom prst="rect">
            <a:avLst/>
          </a:prstGeom>
          <a:noFill/>
        </p:spPr>
        <p:txBody>
          <a:bodyPr wrap="square" rtlCol="0">
            <a:spAutoFit/>
          </a:bodyPr>
          <a:lstStyle/>
          <a:p>
            <a:pPr indent="648000">
              <a:lnSpc>
                <a:spcPct val="200000"/>
              </a:lnSpc>
            </a:pPr>
            <a:r>
              <a:rPr lang="zh-CN" altLang="en-US" b="1" dirty="0">
                <a:solidFill>
                  <a:srgbClr val="332C2B"/>
                </a:solidFill>
                <a:cs typeface="+mn-ea"/>
                <a:sym typeface="+mn-lt"/>
              </a:rPr>
              <a:t>此说出自东汉</a:t>
            </a:r>
            <a:r>
              <a:rPr lang="en-US" altLang="zh-CN" b="1" dirty="0">
                <a:solidFill>
                  <a:srgbClr val="332C2B"/>
                </a:solidFill>
                <a:cs typeface="+mn-ea"/>
                <a:sym typeface="+mn-lt"/>
              </a:rPr>
              <a:t>《</a:t>
            </a:r>
            <a:r>
              <a:rPr lang="zh-CN" altLang="en-US" b="1" dirty="0">
                <a:solidFill>
                  <a:srgbClr val="332C2B"/>
                </a:solidFill>
                <a:cs typeface="+mn-ea"/>
                <a:sym typeface="+mn-lt"/>
              </a:rPr>
              <a:t>曹娥碑</a:t>
            </a:r>
            <a:r>
              <a:rPr lang="en-US" altLang="zh-CN" b="1" dirty="0">
                <a:solidFill>
                  <a:srgbClr val="332C2B"/>
                </a:solidFill>
                <a:cs typeface="+mn-ea"/>
                <a:sym typeface="+mn-lt"/>
              </a:rPr>
              <a:t>》</a:t>
            </a:r>
            <a:r>
              <a:rPr lang="zh-CN" altLang="en-US" b="1" dirty="0">
                <a:solidFill>
                  <a:srgbClr val="332C2B"/>
                </a:solidFill>
                <a:cs typeface="+mn-ea"/>
                <a:sym typeface="+mn-lt"/>
              </a:rPr>
              <a:t>。</a:t>
            </a:r>
            <a:endParaRPr lang="en-US" altLang="zh-CN" b="1" dirty="0">
              <a:solidFill>
                <a:srgbClr val="332C2B"/>
              </a:solidFill>
              <a:cs typeface="+mn-ea"/>
              <a:sym typeface="+mn-lt"/>
            </a:endParaRPr>
          </a:p>
          <a:p>
            <a:pPr indent="648000">
              <a:lnSpc>
                <a:spcPct val="200000"/>
              </a:lnSpc>
            </a:pPr>
            <a:r>
              <a:rPr lang="zh-CN" altLang="en-US" b="1" dirty="0">
                <a:solidFill>
                  <a:srgbClr val="332C2B"/>
                </a:solidFill>
                <a:cs typeface="+mn-ea"/>
                <a:sym typeface="+mn-lt"/>
              </a:rPr>
              <a:t>曹娥是东汉上虞人，父亲溺于江中，数日不见尸体，当时孝女曹娥年仅十四岁，昼夜沿江号哭。过了十七天，在五月五日也投江，五日后抱出父尸。</a:t>
            </a:r>
          </a:p>
        </p:txBody>
      </p:sp>
      <p:pic>
        <p:nvPicPr>
          <p:cNvPr id="4098" name="PA-图片 2" descr="C:\Users\一城之风\Desktop\端午节\端午节\3360_1275617984qQ39.jpg"/>
          <p:cNvPicPr>
            <a:picLocks noChangeAspect="1" noChangeArrowheads="1"/>
          </p:cNvPicPr>
          <p:nvPr>
            <p:custDataLst>
              <p:tags r:id="rId2"/>
            </p:custDataLst>
          </p:nvPr>
        </p:nvPicPr>
        <p:blipFill>
          <a:blip r:embed="rId9" cstate="screen">
            <a:extLst>
              <a:ext uri="{28A0092B-C50C-407E-A947-70E740481C1C}">
                <a14:useLocalDpi xmlns:a14="http://schemas.microsoft.com/office/drawing/2010/main"/>
              </a:ext>
            </a:extLst>
          </a:blip>
          <a:srcRect/>
          <a:stretch>
            <a:fillRect/>
          </a:stretch>
        </p:blipFill>
        <p:spPr bwMode="auto">
          <a:xfrm>
            <a:off x="2205597" y="2389359"/>
            <a:ext cx="2208803" cy="3072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 name="PA-组合 6">
            <a:extLst>
              <a:ext uri="{FF2B5EF4-FFF2-40B4-BE49-F238E27FC236}">
                <a16:creationId xmlns:a16="http://schemas.microsoft.com/office/drawing/2014/main" id="{6D72242F-F202-4C3B-BDCD-128E530C21A8}"/>
              </a:ext>
            </a:extLst>
          </p:cNvPr>
          <p:cNvGrpSpPr/>
          <p:nvPr>
            <p:custDataLst>
              <p:tags r:id="rId3"/>
            </p:custDataLst>
          </p:nvPr>
        </p:nvGrpSpPr>
        <p:grpSpPr>
          <a:xfrm>
            <a:off x="4630141" y="878079"/>
            <a:ext cx="2931717" cy="541812"/>
            <a:chOff x="4765044" y="2141836"/>
            <a:chExt cx="2434613" cy="449942"/>
          </a:xfrm>
        </p:grpSpPr>
        <p:sp>
          <p:nvSpPr>
            <p:cNvPr id="11" name="PA-圆角矩形 10">
              <a:extLst>
                <a:ext uri="{FF2B5EF4-FFF2-40B4-BE49-F238E27FC236}">
                  <a16:creationId xmlns:a16="http://schemas.microsoft.com/office/drawing/2014/main" id="{76EE30E7-6BA1-4E3C-9E55-68CCF56552F4}"/>
                </a:ext>
              </a:extLst>
            </p:cNvPr>
            <p:cNvSpPr/>
            <p:nvPr>
              <p:custDataLst>
                <p:tags r:id="rId5"/>
              </p:custDataLst>
            </p:nvPr>
          </p:nvSpPr>
          <p:spPr>
            <a:xfrm>
              <a:off x="4765044" y="2141836"/>
              <a:ext cx="2434613" cy="449942"/>
            </a:xfrm>
            <a:prstGeom prst="roundRect">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PA-文本框 11">
              <a:extLst>
                <a:ext uri="{FF2B5EF4-FFF2-40B4-BE49-F238E27FC236}">
                  <a16:creationId xmlns:a16="http://schemas.microsoft.com/office/drawing/2014/main" id="{4773C00E-0A41-4CA9-8318-CD1E228ED1E8}"/>
                </a:ext>
              </a:extLst>
            </p:cNvPr>
            <p:cNvSpPr txBox="1"/>
            <p:nvPr>
              <p:custDataLst>
                <p:tags r:id="rId6"/>
              </p:custDataLst>
            </p:nvPr>
          </p:nvSpPr>
          <p:spPr>
            <a:xfrm>
              <a:off x="4905873" y="2167684"/>
              <a:ext cx="2032634" cy="383385"/>
            </a:xfrm>
            <a:prstGeom prst="rect">
              <a:avLst/>
            </a:prstGeom>
            <a:noFill/>
          </p:spPr>
          <p:txBody>
            <a:bodyPr wrap="square" rtlCol="0">
              <a:spAutoFit/>
            </a:bodyPr>
            <a:lstStyle/>
            <a:p>
              <a:pPr algn="ctr"/>
              <a:r>
                <a:rPr lang="zh-CN" altLang="en-US" sz="2400" b="1" dirty="0">
                  <a:solidFill>
                    <a:schemeClr val="bg1"/>
                  </a:solidFill>
                  <a:cs typeface="+mn-ea"/>
                  <a:sym typeface="+mn-lt"/>
                </a:rPr>
                <a:t>纪念孝女曹娥</a:t>
              </a:r>
            </a:p>
          </p:txBody>
        </p:sp>
      </p:grpSp>
      <p:pic>
        <p:nvPicPr>
          <p:cNvPr id="13" name="PA-图片 12">
            <a:extLst>
              <a:ext uri="{FF2B5EF4-FFF2-40B4-BE49-F238E27FC236}">
                <a16:creationId xmlns:a16="http://schemas.microsoft.com/office/drawing/2014/main" id="{8BBC59F7-F798-4CBA-A4C0-3C04EA47E21B}"/>
              </a:ext>
            </a:extLst>
          </p:cNvPr>
          <p:cNvPicPr>
            <a:picLocks noChangeAspect="1"/>
          </p:cNvPicPr>
          <p:nvPr>
            <p:custDataLst>
              <p:tags r:id="rId4"/>
            </p:custDataLst>
          </p:nvPr>
        </p:nvPicPr>
        <p:blipFill>
          <a:blip r:embed="rId10" cstate="screen">
            <a:extLst>
              <a:ext uri="{28A0092B-C50C-407E-A947-70E740481C1C}">
                <a14:useLocalDpi xmlns:a14="http://schemas.microsoft.com/office/drawing/2010/main"/>
              </a:ext>
            </a:extLst>
          </a:blip>
          <a:stretch>
            <a:fillRect/>
          </a:stretch>
        </p:blipFill>
        <p:spPr>
          <a:xfrm>
            <a:off x="7102663" y="4001244"/>
            <a:ext cx="5111157" cy="3130135"/>
          </a:xfrm>
          <a:prstGeom prst="rect">
            <a:avLst/>
          </a:prstGeom>
        </p:spPr>
      </p:pic>
    </p:spTree>
    <p:extLst>
      <p:ext uri="{BB962C8B-B14F-4D97-AF65-F5344CB8AC3E}">
        <p14:creationId xmlns:p14="http://schemas.microsoft.com/office/powerpoint/2010/main" val="684411547"/>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additive="base">
                                        <p:cTn id="14" dur="1750" fill="hold"/>
                                        <p:tgtEl>
                                          <p:spTgt spid="4098"/>
                                        </p:tgtEl>
                                        <p:attrNameLst>
                                          <p:attrName>ppt_x</p:attrName>
                                        </p:attrNameLst>
                                      </p:cBhvr>
                                      <p:tavLst>
                                        <p:tav tm="0">
                                          <p:val>
                                            <p:strVal val="#ppt_x"/>
                                          </p:val>
                                        </p:tav>
                                        <p:tav tm="100000">
                                          <p:val>
                                            <p:strVal val="#ppt_x"/>
                                          </p:val>
                                        </p:tav>
                                      </p:tavLst>
                                    </p:anim>
                                    <p:anim calcmode="lin" valueType="num">
                                      <p:cBhvr additive="base">
                                        <p:cTn id="15" dur="175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1" nodeType="clickEffect">
                                  <p:stCondLst>
                                    <p:cond delay="0"/>
                                  </p:stCondLst>
                                  <p:iterate type="lt">
                                    <p:tmPct val="8000"/>
                                  </p:iterate>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
                                        </p:tgtEl>
                                        <p:attrNameLst>
                                          <p:attrName>ppt_y</p:attrName>
                                        </p:attrNameLst>
                                      </p:cBhvr>
                                      <p:tavLst>
                                        <p:tav tm="0">
                                          <p:val>
                                            <p:strVal val="#ppt_y"/>
                                          </p:val>
                                        </p:tav>
                                        <p:tav tm="100000">
                                          <p:val>
                                            <p:strVal val="#ppt_y"/>
                                          </p:val>
                                        </p:tav>
                                      </p:tavLst>
                                    </p:anim>
                                    <p:anim calcmode="lin" valueType="num">
                                      <p:cBhvr>
                                        <p:cTn id="2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A-图片 2" descr="C:\Users\一城之风\Desktop\端午节\端午节\20081006090538750.jpg"/>
          <p:cNvPicPr>
            <a:picLocks noChangeAspect="1" noChangeArrowheads="1"/>
          </p:cNvPicPr>
          <p:nvPr>
            <p:custDataLst>
              <p:tags r:id="rId1"/>
            </p:custDataLst>
          </p:nvPr>
        </p:nvPicPr>
        <p:blipFill>
          <a:blip r:embed="rId9">
            <a:extLst>
              <a:ext uri="{28A0092B-C50C-407E-A947-70E740481C1C}">
                <a14:useLocalDpi xmlns:a14="http://schemas.microsoft.com/office/drawing/2010/main"/>
              </a:ext>
            </a:extLst>
          </a:blip>
          <a:srcRect/>
          <a:stretch>
            <a:fillRect/>
          </a:stretch>
        </p:blipFill>
        <p:spPr bwMode="auto">
          <a:xfrm>
            <a:off x="1595071" y="1805449"/>
            <a:ext cx="3493887" cy="36724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PA-文本框 1"/>
          <p:cNvSpPr txBox="1"/>
          <p:nvPr>
            <p:custDataLst>
              <p:tags r:id="rId2"/>
            </p:custDataLst>
          </p:nvPr>
        </p:nvSpPr>
        <p:spPr>
          <a:xfrm>
            <a:off x="5664808" y="2233419"/>
            <a:ext cx="5414764" cy="3046988"/>
          </a:xfrm>
          <a:prstGeom prst="rect">
            <a:avLst/>
          </a:prstGeom>
          <a:noFill/>
        </p:spPr>
        <p:txBody>
          <a:bodyPr wrap="square" rtlCol="0">
            <a:spAutoFit/>
          </a:bodyPr>
          <a:lstStyle/>
          <a:p>
            <a:pPr>
              <a:lnSpc>
                <a:spcPct val="200000"/>
              </a:lnSpc>
            </a:pPr>
            <a:r>
              <a:rPr lang="zh-CN" altLang="en-US" sz="2400" dirty="0">
                <a:cs typeface="+mn-ea"/>
                <a:sym typeface="+mn-lt"/>
              </a:rPr>
              <a:t>         </a:t>
            </a:r>
            <a:r>
              <a:rPr lang="zh-CN" altLang="en-US" sz="2400" dirty="0">
                <a:solidFill>
                  <a:srgbClr val="332C2B"/>
                </a:solidFill>
                <a:cs typeface="+mn-ea"/>
                <a:sym typeface="+mn-lt"/>
              </a:rPr>
              <a:t>春秋时吴国忠臣伍子胥含冤而死之后，化为涛神，世人哀而祭之，故有端午节。这则传说，在江浙一带流传很广。（详情见备注）</a:t>
            </a:r>
          </a:p>
        </p:txBody>
      </p:sp>
      <p:grpSp>
        <p:nvGrpSpPr>
          <p:cNvPr id="6" name="PA-组合 5">
            <a:extLst>
              <a:ext uri="{FF2B5EF4-FFF2-40B4-BE49-F238E27FC236}">
                <a16:creationId xmlns:a16="http://schemas.microsoft.com/office/drawing/2014/main" id="{90D3BDD6-D7DA-4566-B99D-4227608204BE}"/>
              </a:ext>
            </a:extLst>
          </p:cNvPr>
          <p:cNvGrpSpPr/>
          <p:nvPr>
            <p:custDataLst>
              <p:tags r:id="rId3"/>
            </p:custDataLst>
          </p:nvPr>
        </p:nvGrpSpPr>
        <p:grpSpPr>
          <a:xfrm>
            <a:off x="7214326" y="1771754"/>
            <a:ext cx="2315728" cy="461665"/>
            <a:chOff x="4765044" y="2106412"/>
            <a:chExt cx="2434613" cy="485366"/>
          </a:xfrm>
        </p:grpSpPr>
        <p:sp>
          <p:nvSpPr>
            <p:cNvPr id="9" name="PA-圆角矩形 8">
              <a:extLst>
                <a:ext uri="{FF2B5EF4-FFF2-40B4-BE49-F238E27FC236}">
                  <a16:creationId xmlns:a16="http://schemas.microsoft.com/office/drawing/2014/main" id="{59A4EF83-F979-4072-9F36-34B41B8D262D}"/>
                </a:ext>
              </a:extLst>
            </p:cNvPr>
            <p:cNvSpPr/>
            <p:nvPr>
              <p:custDataLst>
                <p:tags r:id="rId5"/>
              </p:custDataLst>
            </p:nvPr>
          </p:nvSpPr>
          <p:spPr>
            <a:xfrm>
              <a:off x="4765044" y="2141836"/>
              <a:ext cx="2434613" cy="449942"/>
            </a:xfrm>
            <a:prstGeom prst="roundRect">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文本框 9">
              <a:extLst>
                <a:ext uri="{FF2B5EF4-FFF2-40B4-BE49-F238E27FC236}">
                  <a16:creationId xmlns:a16="http://schemas.microsoft.com/office/drawing/2014/main" id="{E64519F0-ECB9-4CFE-A92B-3D58466429C2}"/>
                </a:ext>
              </a:extLst>
            </p:cNvPr>
            <p:cNvSpPr txBox="1"/>
            <p:nvPr>
              <p:custDataLst>
                <p:tags r:id="rId6"/>
              </p:custDataLst>
            </p:nvPr>
          </p:nvSpPr>
          <p:spPr>
            <a:xfrm>
              <a:off x="4966034" y="2106412"/>
              <a:ext cx="2032634" cy="485366"/>
            </a:xfrm>
            <a:prstGeom prst="rect">
              <a:avLst/>
            </a:prstGeom>
            <a:noFill/>
          </p:spPr>
          <p:txBody>
            <a:bodyPr wrap="square" rtlCol="0">
              <a:spAutoFit/>
            </a:bodyPr>
            <a:lstStyle/>
            <a:p>
              <a:pPr algn="ctr"/>
              <a:r>
                <a:rPr lang="zh-CN" altLang="en-US" sz="2400" b="1" dirty="0">
                  <a:solidFill>
                    <a:schemeClr val="bg1"/>
                  </a:solidFill>
                  <a:cs typeface="+mn-ea"/>
                  <a:sym typeface="+mn-lt"/>
                </a:rPr>
                <a:t>迎 涛 神</a:t>
              </a:r>
            </a:p>
          </p:txBody>
        </p:sp>
      </p:grpSp>
      <p:pic>
        <p:nvPicPr>
          <p:cNvPr id="11" name="PA-图片 10">
            <a:extLst>
              <a:ext uri="{FF2B5EF4-FFF2-40B4-BE49-F238E27FC236}">
                <a16:creationId xmlns:a16="http://schemas.microsoft.com/office/drawing/2014/main" id="{0F362035-08B7-4448-B291-D2C5F82C4FD3}"/>
              </a:ext>
            </a:extLst>
          </p:cNvPr>
          <p:cNvPicPr>
            <a:picLocks noChangeAspect="1"/>
          </p:cNvPicPr>
          <p:nvPr>
            <p:custDataLst>
              <p:tags r:id="rId4"/>
            </p:custDataLst>
          </p:nvPr>
        </p:nvPicPr>
        <p:blipFill>
          <a:blip r:embed="rId10" cstate="screen">
            <a:extLst>
              <a:ext uri="{28A0092B-C50C-407E-A947-70E740481C1C}">
                <a14:useLocalDpi xmlns:a14="http://schemas.microsoft.com/office/drawing/2010/main"/>
              </a:ext>
            </a:extLst>
          </a:blip>
          <a:stretch>
            <a:fillRect/>
          </a:stretch>
        </p:blipFill>
        <p:spPr>
          <a:xfrm>
            <a:off x="7102663" y="4001244"/>
            <a:ext cx="5111157" cy="3130135"/>
          </a:xfrm>
          <a:prstGeom prst="rect">
            <a:avLst/>
          </a:prstGeom>
        </p:spPr>
      </p:pic>
    </p:spTree>
    <p:extLst>
      <p:ext uri="{BB962C8B-B14F-4D97-AF65-F5344CB8AC3E}">
        <p14:creationId xmlns:p14="http://schemas.microsoft.com/office/powerpoint/2010/main" val="1405224540"/>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left)">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1"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矩形 6"/>
          <p:cNvSpPr/>
          <p:nvPr>
            <p:custDataLst>
              <p:tags r:id="rId1"/>
            </p:custDataLst>
          </p:nvPr>
        </p:nvSpPr>
        <p:spPr>
          <a:xfrm>
            <a:off x="9173976" y="1183931"/>
            <a:ext cx="2031325" cy="719556"/>
          </a:xfrm>
          <a:prstGeom prst="rect">
            <a:avLst/>
          </a:prstGeom>
        </p:spPr>
        <p:txBody>
          <a:bodyPr wrap="none">
            <a:spAutoFit/>
          </a:bodyPr>
          <a:lstStyle/>
          <a:p>
            <a:pPr>
              <a:lnSpc>
                <a:spcPct val="200000"/>
              </a:lnSpc>
            </a:pPr>
            <a:r>
              <a:rPr lang="zh-CN" altLang="en-US" sz="2400" b="1" dirty="0">
                <a:solidFill>
                  <a:srgbClr val="332C2B"/>
                </a:solidFill>
                <a:cs typeface="+mn-ea"/>
                <a:sym typeface="+mn-lt"/>
              </a:rPr>
              <a:t>端午节的来历</a:t>
            </a:r>
            <a:endParaRPr lang="en-US" altLang="zh-CN" sz="2400" b="1" dirty="0">
              <a:solidFill>
                <a:srgbClr val="332C2B"/>
              </a:solidFill>
              <a:cs typeface="+mn-ea"/>
              <a:sym typeface="+mn-lt"/>
            </a:endParaRPr>
          </a:p>
        </p:txBody>
      </p:sp>
      <p:pic>
        <p:nvPicPr>
          <p:cNvPr id="1027" name="PA-图片 3" descr="C:\Users\一城之风\Desktop\端午节\001e4f9cba400b84445902.jpg"/>
          <p:cNvPicPr>
            <a:picLocks noChangeAspect="1" noChangeArrowheads="1"/>
          </p:cNvPicPr>
          <p:nvPr>
            <p:custDataLst>
              <p:tags r:id="rId2"/>
            </p:custDataLst>
          </p:nvPr>
        </p:nvPicPr>
        <p:blipFill>
          <a:blip r:embed="rId9">
            <a:extLst>
              <a:ext uri="{BEBA8EAE-BF5A-486C-A8C5-ECC9F3942E4B}">
                <a14:imgProps xmlns:a14="http://schemas.microsoft.com/office/drawing/2010/main">
                  <a14:imgLayer r:embed="rId10">
                    <a14:imgEffect>
                      <a14:backgroundRemoval t="667" b="100000" l="11709" r="100000"/>
                    </a14:imgEffect>
                  </a14:imgLayer>
                </a14:imgProps>
              </a:ext>
              <a:ext uri="{28A0092B-C50C-407E-A947-70E740481C1C}">
                <a14:useLocalDpi xmlns:a14="http://schemas.microsoft.com/office/drawing/2010/main"/>
              </a:ext>
            </a:extLst>
          </a:blip>
          <a:srcRect/>
          <a:stretch>
            <a:fillRect/>
          </a:stretch>
        </p:blipFill>
        <p:spPr bwMode="auto">
          <a:xfrm>
            <a:off x="8684689" y="2074242"/>
            <a:ext cx="3009900" cy="4286250"/>
          </a:xfrm>
          <a:prstGeom prst="rect">
            <a:avLst/>
          </a:prstGeom>
          <a:noFill/>
          <a:extLst>
            <a:ext uri="{909E8E84-426E-40DD-AFC4-6F175D3DCCD1}">
              <a14:hiddenFill xmlns:a14="http://schemas.microsoft.com/office/drawing/2010/main">
                <a:solidFill>
                  <a:srgbClr val="FFFFFF"/>
                </a:solidFill>
              </a14:hiddenFill>
            </a:ext>
          </a:extLst>
        </p:spPr>
      </p:pic>
      <p:sp>
        <p:nvSpPr>
          <p:cNvPr id="3" name="PA-矩形 2"/>
          <p:cNvSpPr/>
          <p:nvPr>
            <p:custDataLst>
              <p:tags r:id="rId3"/>
            </p:custDataLst>
          </p:nvPr>
        </p:nvSpPr>
        <p:spPr>
          <a:xfrm>
            <a:off x="1764371" y="1937724"/>
            <a:ext cx="5904656" cy="3742178"/>
          </a:xfrm>
          <a:prstGeom prst="rect">
            <a:avLst/>
          </a:prstGeom>
        </p:spPr>
        <p:txBody>
          <a:bodyPr wrap="square">
            <a:spAutoFit/>
          </a:bodyPr>
          <a:lstStyle/>
          <a:p>
            <a:pPr marL="342900" indent="-342900">
              <a:lnSpc>
                <a:spcPct val="150000"/>
              </a:lnSpc>
              <a:buBlip>
                <a:blip r:embed="rId11"/>
              </a:buBlip>
            </a:pPr>
            <a:r>
              <a:rPr lang="zh-CN" altLang="zh-CN" sz="1600" b="1" dirty="0">
                <a:solidFill>
                  <a:srgbClr val="332C2B"/>
                </a:solidFill>
                <a:cs typeface="+mn-ea"/>
                <a:sym typeface="+mn-lt"/>
              </a:rPr>
              <a:t>这种说法来自闻一多的《端午考》和《端午的历史教育》。他认为，五月初五是古代吴越地区“龙”的部落举行图腾祭祀的日子。</a:t>
            </a:r>
            <a:endParaRPr lang="en-US" altLang="zh-CN" sz="1600" b="1" dirty="0">
              <a:solidFill>
                <a:srgbClr val="332C2B"/>
              </a:solidFill>
              <a:cs typeface="+mn-ea"/>
              <a:sym typeface="+mn-lt"/>
            </a:endParaRPr>
          </a:p>
          <a:p>
            <a:pPr>
              <a:lnSpc>
                <a:spcPct val="150000"/>
              </a:lnSpc>
            </a:pPr>
            <a:r>
              <a:rPr lang="en-US" altLang="zh-CN" sz="1600" b="1" dirty="0">
                <a:solidFill>
                  <a:srgbClr val="332C2B"/>
                </a:solidFill>
                <a:cs typeface="+mn-ea"/>
                <a:sym typeface="+mn-lt"/>
              </a:rPr>
              <a:t>    </a:t>
            </a:r>
            <a:r>
              <a:rPr lang="zh-CN" altLang="zh-CN" sz="1600" b="1" dirty="0">
                <a:solidFill>
                  <a:srgbClr val="332C2B"/>
                </a:solidFill>
                <a:cs typeface="+mn-ea"/>
                <a:sym typeface="+mn-lt"/>
              </a:rPr>
              <a:t>其主要理由是</a:t>
            </a:r>
            <a:r>
              <a:rPr lang="zh-CN" altLang="en-US" sz="1600" b="1" dirty="0">
                <a:solidFill>
                  <a:srgbClr val="332C2B"/>
                </a:solidFill>
                <a:cs typeface="+mn-ea"/>
                <a:sym typeface="+mn-lt"/>
              </a:rPr>
              <a:t>：</a:t>
            </a:r>
            <a:endParaRPr lang="en-US" altLang="zh-CN" sz="1600" b="1" dirty="0">
              <a:solidFill>
                <a:srgbClr val="332C2B"/>
              </a:solidFill>
              <a:cs typeface="+mn-ea"/>
              <a:sym typeface="+mn-lt"/>
            </a:endParaRPr>
          </a:p>
          <a:p>
            <a:pPr marL="342900" indent="-342900">
              <a:lnSpc>
                <a:spcPct val="150000"/>
              </a:lnSpc>
              <a:buBlip>
                <a:blip r:embed="rId11"/>
              </a:buBlip>
            </a:pPr>
            <a:r>
              <a:rPr lang="en-US" altLang="zh-CN" sz="1600" b="1" dirty="0">
                <a:solidFill>
                  <a:srgbClr val="332C2B"/>
                </a:solidFill>
                <a:cs typeface="+mn-ea"/>
                <a:sym typeface="+mn-lt"/>
              </a:rPr>
              <a:t>(</a:t>
            </a:r>
            <a:r>
              <a:rPr lang="zh-CN" altLang="zh-CN" sz="1600" b="1" dirty="0">
                <a:solidFill>
                  <a:srgbClr val="332C2B"/>
                </a:solidFill>
                <a:cs typeface="+mn-ea"/>
                <a:sym typeface="+mn-lt"/>
              </a:rPr>
              <a:t>一</a:t>
            </a:r>
            <a:r>
              <a:rPr lang="en-US" altLang="zh-CN" sz="1600" b="1" dirty="0">
                <a:solidFill>
                  <a:srgbClr val="332C2B"/>
                </a:solidFill>
                <a:cs typeface="+mn-ea"/>
                <a:sym typeface="+mn-lt"/>
              </a:rPr>
              <a:t>)</a:t>
            </a:r>
            <a:r>
              <a:rPr lang="zh-CN" altLang="zh-CN" sz="1600" b="1" dirty="0">
                <a:solidFill>
                  <a:srgbClr val="332C2B"/>
                </a:solidFill>
                <a:cs typeface="+mn-ea"/>
                <a:sym typeface="+mn-lt"/>
              </a:rPr>
              <a:t>端午节两个最主要的活动吃粽子和竞渡，都与龙相关。粽子投入水里常被蚊龙所窃，而竞渡则用的是龙舟。</a:t>
            </a:r>
            <a:endParaRPr lang="en-US" altLang="zh-CN" sz="1600" b="1" dirty="0">
              <a:solidFill>
                <a:srgbClr val="332C2B"/>
              </a:solidFill>
              <a:cs typeface="+mn-ea"/>
              <a:sym typeface="+mn-lt"/>
            </a:endParaRPr>
          </a:p>
          <a:p>
            <a:pPr marL="342900" indent="-342900">
              <a:lnSpc>
                <a:spcPct val="150000"/>
              </a:lnSpc>
              <a:buBlip>
                <a:blip r:embed="rId11"/>
              </a:buBlip>
            </a:pPr>
            <a:r>
              <a:rPr lang="en-US" altLang="zh-CN" sz="1600" b="1" dirty="0">
                <a:solidFill>
                  <a:srgbClr val="332C2B"/>
                </a:solidFill>
                <a:cs typeface="+mn-ea"/>
                <a:sym typeface="+mn-lt"/>
              </a:rPr>
              <a:t>(</a:t>
            </a:r>
            <a:r>
              <a:rPr lang="zh-CN" altLang="zh-CN" sz="1600" b="1" dirty="0">
                <a:solidFill>
                  <a:srgbClr val="332C2B"/>
                </a:solidFill>
                <a:cs typeface="+mn-ea"/>
                <a:sym typeface="+mn-lt"/>
              </a:rPr>
              <a:t>二</a:t>
            </a:r>
            <a:r>
              <a:rPr lang="en-US" altLang="zh-CN" sz="1600" b="1" dirty="0">
                <a:solidFill>
                  <a:srgbClr val="332C2B"/>
                </a:solidFill>
                <a:cs typeface="+mn-ea"/>
                <a:sym typeface="+mn-lt"/>
              </a:rPr>
              <a:t>)</a:t>
            </a:r>
            <a:r>
              <a:rPr lang="zh-CN" altLang="zh-CN" sz="1600" b="1" dirty="0">
                <a:solidFill>
                  <a:srgbClr val="332C2B"/>
                </a:solidFill>
                <a:cs typeface="+mn-ea"/>
                <a:sym typeface="+mn-lt"/>
              </a:rPr>
              <a:t>竞渡与古代吴越地方的关系尤深，况且吴越百姓还有断发纹身“以像龙子”的习俗。</a:t>
            </a:r>
            <a:endParaRPr lang="en-US" altLang="zh-CN" sz="1600" b="1" dirty="0">
              <a:solidFill>
                <a:srgbClr val="332C2B"/>
              </a:solidFill>
              <a:cs typeface="+mn-ea"/>
              <a:sym typeface="+mn-lt"/>
            </a:endParaRPr>
          </a:p>
          <a:p>
            <a:pPr marL="342900" indent="-342900">
              <a:lnSpc>
                <a:spcPct val="150000"/>
              </a:lnSpc>
              <a:buBlip>
                <a:blip r:embed="rId11"/>
              </a:buBlip>
            </a:pPr>
            <a:r>
              <a:rPr lang="en-US" altLang="zh-CN" sz="1600" b="1" dirty="0">
                <a:solidFill>
                  <a:srgbClr val="332C2B"/>
                </a:solidFill>
                <a:cs typeface="+mn-ea"/>
                <a:sym typeface="+mn-lt"/>
              </a:rPr>
              <a:t>(</a:t>
            </a:r>
            <a:r>
              <a:rPr lang="zh-CN" altLang="zh-CN" sz="1600" b="1" dirty="0">
                <a:solidFill>
                  <a:srgbClr val="332C2B"/>
                </a:solidFill>
                <a:cs typeface="+mn-ea"/>
                <a:sym typeface="+mn-lt"/>
              </a:rPr>
              <a:t>三</a:t>
            </a:r>
            <a:r>
              <a:rPr lang="en-US" altLang="zh-CN" sz="1600" b="1" dirty="0">
                <a:solidFill>
                  <a:srgbClr val="332C2B"/>
                </a:solidFill>
                <a:cs typeface="+mn-ea"/>
                <a:sym typeface="+mn-lt"/>
              </a:rPr>
              <a:t>)</a:t>
            </a:r>
            <a:r>
              <a:rPr lang="zh-CN" altLang="zh-CN" sz="1600" b="1" dirty="0">
                <a:solidFill>
                  <a:srgbClr val="332C2B"/>
                </a:solidFill>
                <a:cs typeface="+mn-ea"/>
                <a:sym typeface="+mn-lt"/>
              </a:rPr>
              <a:t>古代五月初五日有用“五彩丝系臂”的民间风俗，这应当是“像龙子”的纹身习俗的遗迹</a:t>
            </a:r>
            <a:r>
              <a:rPr lang="zh-CN" altLang="zh-CN" sz="1200" dirty="0">
                <a:cs typeface="+mn-ea"/>
                <a:sym typeface="+mn-lt"/>
              </a:rPr>
              <a:t>。</a:t>
            </a:r>
            <a:endParaRPr lang="zh-CN" altLang="en-US" sz="1200" dirty="0">
              <a:cs typeface="+mn-ea"/>
              <a:sym typeface="+mn-lt"/>
            </a:endParaRPr>
          </a:p>
        </p:txBody>
      </p:sp>
      <p:grpSp>
        <p:nvGrpSpPr>
          <p:cNvPr id="6" name="PA-组合 5">
            <a:extLst>
              <a:ext uri="{FF2B5EF4-FFF2-40B4-BE49-F238E27FC236}">
                <a16:creationId xmlns:a16="http://schemas.microsoft.com/office/drawing/2014/main" id="{D9364690-ABD0-4E4F-BEDB-60E0BE0D33AA}"/>
              </a:ext>
            </a:extLst>
          </p:cNvPr>
          <p:cNvGrpSpPr/>
          <p:nvPr>
            <p:custDataLst>
              <p:tags r:id="rId4"/>
            </p:custDataLst>
          </p:nvPr>
        </p:nvGrpSpPr>
        <p:grpSpPr>
          <a:xfrm>
            <a:off x="4938136" y="918263"/>
            <a:ext cx="2315728" cy="461665"/>
            <a:chOff x="4765044" y="2141836"/>
            <a:chExt cx="2434613" cy="485366"/>
          </a:xfrm>
        </p:grpSpPr>
        <p:sp>
          <p:nvSpPr>
            <p:cNvPr id="9" name="PA-圆角矩形 8">
              <a:extLst>
                <a:ext uri="{FF2B5EF4-FFF2-40B4-BE49-F238E27FC236}">
                  <a16:creationId xmlns:a16="http://schemas.microsoft.com/office/drawing/2014/main" id="{B902E0E5-B581-470D-9F3C-FC29621BBD95}"/>
                </a:ext>
              </a:extLst>
            </p:cNvPr>
            <p:cNvSpPr/>
            <p:nvPr>
              <p:custDataLst>
                <p:tags r:id="rId5"/>
              </p:custDataLst>
            </p:nvPr>
          </p:nvSpPr>
          <p:spPr>
            <a:xfrm>
              <a:off x="4765044" y="2141836"/>
              <a:ext cx="2434613" cy="449942"/>
            </a:xfrm>
            <a:prstGeom prst="roundRect">
              <a:avLst/>
            </a:prstGeom>
            <a:solidFill>
              <a:srgbClr val="5AA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文本框 9">
              <a:extLst>
                <a:ext uri="{FF2B5EF4-FFF2-40B4-BE49-F238E27FC236}">
                  <a16:creationId xmlns:a16="http://schemas.microsoft.com/office/drawing/2014/main" id="{EB50AEEB-2665-46D9-BA8D-E6ACC44E5F4C}"/>
                </a:ext>
              </a:extLst>
            </p:cNvPr>
            <p:cNvSpPr txBox="1"/>
            <p:nvPr>
              <p:custDataLst>
                <p:tags r:id="rId6"/>
              </p:custDataLst>
            </p:nvPr>
          </p:nvSpPr>
          <p:spPr>
            <a:xfrm>
              <a:off x="4966034" y="2141836"/>
              <a:ext cx="2032634" cy="485366"/>
            </a:xfrm>
            <a:prstGeom prst="rect">
              <a:avLst/>
            </a:prstGeom>
            <a:noFill/>
          </p:spPr>
          <p:txBody>
            <a:bodyPr wrap="square" rtlCol="0">
              <a:spAutoFit/>
            </a:bodyPr>
            <a:lstStyle/>
            <a:p>
              <a:pPr algn="ctr"/>
              <a:r>
                <a:rPr lang="zh-CN" altLang="en-US" sz="2400" b="1" dirty="0">
                  <a:solidFill>
                    <a:schemeClr val="bg1"/>
                  </a:solidFill>
                  <a:cs typeface="+mn-ea"/>
                  <a:sym typeface="+mn-lt"/>
                </a:rPr>
                <a:t>龙 的 节 日</a:t>
              </a:r>
            </a:p>
          </p:txBody>
        </p:sp>
      </p:grpSp>
    </p:spTree>
    <p:extLst>
      <p:ext uri="{BB962C8B-B14F-4D97-AF65-F5344CB8AC3E}">
        <p14:creationId xmlns:p14="http://schemas.microsoft.com/office/powerpoint/2010/main" val="494810820"/>
      </p:ext>
    </p:extLst>
  </p:cSld>
  <p:clrMapOvr>
    <a:masterClrMapping/>
  </p:clrMapOvr>
  <mc:AlternateContent xmlns:mc="http://schemas.openxmlformats.org/markup-compatibility/2006" xmlns:p14="http://schemas.microsoft.com/office/powerpoint/2010/main">
    <mc:Choice Requires="p14">
      <p:transition spd="slow" p14:dur="225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1" nodeType="click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anim calcmode="lin" valueType="num">
                                      <p:cBhvr>
                                        <p:cTn id="1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中国传统文化端午节节日介绍PPT模板"/>
</p:tagLst>
</file>

<file path=ppt/tags/tag10.xml><?xml version="1.0" encoding="utf-8"?>
<p:tagLst xmlns:a="http://schemas.openxmlformats.org/drawingml/2006/main" xmlns:r="http://schemas.openxmlformats.org/officeDocument/2006/relationships" xmlns:p="http://schemas.openxmlformats.org/presentationml/2006/main">
  <p:tag name="PA" val="v4.3.1"/>
</p:tagLst>
</file>

<file path=ppt/tags/tag100.xml><?xml version="1.0" encoding="utf-8"?>
<p:tagLst xmlns:a="http://schemas.openxmlformats.org/drawingml/2006/main" xmlns:r="http://schemas.openxmlformats.org/officeDocument/2006/relationships" xmlns:p="http://schemas.openxmlformats.org/presentationml/2006/main">
  <p:tag name="MH" val="20170413144341"/>
  <p:tag name="MH_LIBRARY" val="GRAPHIC"/>
</p:tagLst>
</file>

<file path=ppt/tags/tag101.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ENTRY"/>
  <p:tag name="ID" val="626765"/>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PA" val="v4.3.1"/>
</p:tagLst>
</file>

<file path=ppt/tags/tag12.xml><?xml version="1.0" encoding="utf-8"?>
<p:tagLst xmlns:a="http://schemas.openxmlformats.org/drawingml/2006/main" xmlns:r="http://schemas.openxmlformats.org/officeDocument/2006/relationships" xmlns:p="http://schemas.openxmlformats.org/presentationml/2006/main">
  <p:tag name="PA" val="v4.3.1"/>
</p:tagLst>
</file>

<file path=ppt/tags/tag13.xml><?xml version="1.0" encoding="utf-8"?>
<p:tagLst xmlns:a="http://schemas.openxmlformats.org/drawingml/2006/main" xmlns:r="http://schemas.openxmlformats.org/officeDocument/2006/relationships" xmlns:p="http://schemas.openxmlformats.org/presentationml/2006/main">
  <p:tag name="PA" val="v4.3.1"/>
</p:tagLst>
</file>

<file path=ppt/tags/tag14.xml><?xml version="1.0" encoding="utf-8"?>
<p:tagLst xmlns:a="http://schemas.openxmlformats.org/drawingml/2006/main" xmlns:r="http://schemas.openxmlformats.org/officeDocument/2006/relationships" xmlns:p="http://schemas.openxmlformats.org/presentationml/2006/main">
  <p:tag name="PA" val="v4.3.1"/>
</p:tagLst>
</file>

<file path=ppt/tags/tag15.xml><?xml version="1.0" encoding="utf-8"?>
<p:tagLst xmlns:a="http://schemas.openxmlformats.org/drawingml/2006/main" xmlns:r="http://schemas.openxmlformats.org/officeDocument/2006/relationships" xmlns:p="http://schemas.openxmlformats.org/presentationml/2006/main">
  <p:tag name="PA" val="v4.3.1"/>
</p:tagLst>
</file>

<file path=ppt/tags/tag16.xml><?xml version="1.0" encoding="utf-8"?>
<p:tagLst xmlns:a="http://schemas.openxmlformats.org/drawingml/2006/main" xmlns:r="http://schemas.openxmlformats.org/officeDocument/2006/relationships" xmlns:p="http://schemas.openxmlformats.org/presentationml/2006/main">
  <p:tag name="PA" val="v4.3.1"/>
</p:tagLst>
</file>

<file path=ppt/tags/tag17.xml><?xml version="1.0" encoding="utf-8"?>
<p:tagLst xmlns:a="http://schemas.openxmlformats.org/drawingml/2006/main" xmlns:r="http://schemas.openxmlformats.org/officeDocument/2006/relationships" xmlns:p="http://schemas.openxmlformats.org/presentationml/2006/main">
  <p:tag name="PA" val="v4.3.1"/>
</p:tagLst>
</file>

<file path=ppt/tags/tag18.xml><?xml version="1.0" encoding="utf-8"?>
<p:tagLst xmlns:a="http://schemas.openxmlformats.org/drawingml/2006/main" xmlns:r="http://schemas.openxmlformats.org/officeDocument/2006/relationships" xmlns:p="http://schemas.openxmlformats.org/presentationml/2006/main">
  <p:tag name="PA" val="v4.3.1"/>
</p:tagLst>
</file>

<file path=ppt/tags/tag19.xml><?xml version="1.0" encoding="utf-8"?>
<p:tagLst xmlns:a="http://schemas.openxmlformats.org/drawingml/2006/main" xmlns:r="http://schemas.openxmlformats.org/officeDocument/2006/relationships" xmlns:p="http://schemas.openxmlformats.org/presentationml/2006/main">
  <p:tag name="PA" val="v4.3.1"/>
</p:tagLst>
</file>

<file path=ppt/tags/tag2.xml><?xml version="1.0" encoding="utf-8"?>
<p:tagLst xmlns:a="http://schemas.openxmlformats.org/drawingml/2006/main" xmlns:r="http://schemas.openxmlformats.org/officeDocument/2006/relationships" xmlns:p="http://schemas.openxmlformats.org/presentationml/2006/main">
  <p:tag name="PA" val="v4.3.1"/>
</p:tagLst>
</file>

<file path=ppt/tags/tag20.xml><?xml version="1.0" encoding="utf-8"?>
<p:tagLst xmlns:a="http://schemas.openxmlformats.org/drawingml/2006/main" xmlns:r="http://schemas.openxmlformats.org/officeDocument/2006/relationships" xmlns:p="http://schemas.openxmlformats.org/presentationml/2006/main">
  <p:tag name="PA" val="v4.3.1"/>
</p:tagLst>
</file>

<file path=ppt/tags/tag21.xml><?xml version="1.0" encoding="utf-8"?>
<p:tagLst xmlns:a="http://schemas.openxmlformats.org/drawingml/2006/main" xmlns:r="http://schemas.openxmlformats.org/officeDocument/2006/relationships" xmlns:p="http://schemas.openxmlformats.org/presentationml/2006/main">
  <p:tag name="PA" val="v4.3.1"/>
</p:tagLst>
</file>

<file path=ppt/tags/tag22.xml><?xml version="1.0" encoding="utf-8"?>
<p:tagLst xmlns:a="http://schemas.openxmlformats.org/drawingml/2006/main" xmlns:r="http://schemas.openxmlformats.org/officeDocument/2006/relationships" xmlns:p="http://schemas.openxmlformats.org/presentationml/2006/main">
  <p:tag name="PA" val="v4.3.1"/>
</p:tagLst>
</file>

<file path=ppt/tags/tag23.xml><?xml version="1.0" encoding="utf-8"?>
<p:tagLst xmlns:a="http://schemas.openxmlformats.org/drawingml/2006/main" xmlns:r="http://schemas.openxmlformats.org/officeDocument/2006/relationships" xmlns:p="http://schemas.openxmlformats.org/presentationml/2006/main">
  <p:tag name="PA" val="v4.3.1"/>
</p:tagLst>
</file>

<file path=ppt/tags/tag24.xml><?xml version="1.0" encoding="utf-8"?>
<p:tagLst xmlns:a="http://schemas.openxmlformats.org/drawingml/2006/main" xmlns:r="http://schemas.openxmlformats.org/officeDocument/2006/relationships" xmlns:p="http://schemas.openxmlformats.org/presentationml/2006/main">
  <p:tag name="PA" val="v4.3.1"/>
</p:tagLst>
</file>

<file path=ppt/tags/tag25.xml><?xml version="1.0" encoding="utf-8"?>
<p:tagLst xmlns:a="http://schemas.openxmlformats.org/drawingml/2006/main" xmlns:r="http://schemas.openxmlformats.org/officeDocument/2006/relationships" xmlns:p="http://schemas.openxmlformats.org/presentationml/2006/main">
  <p:tag name="PA" val="v4.3.1"/>
</p:tagLst>
</file>

<file path=ppt/tags/tag26.xml><?xml version="1.0" encoding="utf-8"?>
<p:tagLst xmlns:a="http://schemas.openxmlformats.org/drawingml/2006/main" xmlns:r="http://schemas.openxmlformats.org/officeDocument/2006/relationships" xmlns:p="http://schemas.openxmlformats.org/presentationml/2006/main">
  <p:tag name="PA" val="v4.3.1"/>
</p:tagLst>
</file>

<file path=ppt/tags/tag27.xml><?xml version="1.0" encoding="utf-8"?>
<p:tagLst xmlns:a="http://schemas.openxmlformats.org/drawingml/2006/main" xmlns:r="http://schemas.openxmlformats.org/officeDocument/2006/relationships" xmlns:p="http://schemas.openxmlformats.org/presentationml/2006/main">
  <p:tag name="PA" val="v4.3.1"/>
</p:tagLst>
</file>

<file path=ppt/tags/tag28.xml><?xml version="1.0" encoding="utf-8"?>
<p:tagLst xmlns:a="http://schemas.openxmlformats.org/drawingml/2006/main" xmlns:r="http://schemas.openxmlformats.org/officeDocument/2006/relationships" xmlns:p="http://schemas.openxmlformats.org/presentationml/2006/main">
  <p:tag name="PA" val="v4.3.1"/>
</p:tagLst>
</file>

<file path=ppt/tags/tag29.xml><?xml version="1.0" encoding="utf-8"?>
<p:tagLst xmlns:a="http://schemas.openxmlformats.org/drawingml/2006/main" xmlns:r="http://schemas.openxmlformats.org/officeDocument/2006/relationships" xmlns:p="http://schemas.openxmlformats.org/presentationml/2006/main">
  <p:tag name="PA" val="v4.3.1"/>
</p:tagLst>
</file>

<file path=ppt/tags/tag3.xml><?xml version="1.0" encoding="utf-8"?>
<p:tagLst xmlns:a="http://schemas.openxmlformats.org/drawingml/2006/main" xmlns:r="http://schemas.openxmlformats.org/officeDocument/2006/relationships" xmlns:p="http://schemas.openxmlformats.org/presentationml/2006/main">
  <p:tag name="PA" val="v4.3.1"/>
</p:tagLst>
</file>

<file path=ppt/tags/tag30.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ENTRY"/>
  <p:tag name="ID" val="626765"/>
  <p:tag name="MH_ORDER" val="4"/>
  <p:tag name="PA" val="v4.3.1"/>
</p:tagLst>
</file>

<file path=ppt/tags/tag31.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OTHERS"/>
  <p:tag name="ID" val="626765"/>
  <p:tag name="PA" val="v4.3.1"/>
</p:tagLst>
</file>

<file path=ppt/tags/tag32.xml><?xml version="1.0" encoding="utf-8"?>
<p:tagLst xmlns:a="http://schemas.openxmlformats.org/drawingml/2006/main" xmlns:r="http://schemas.openxmlformats.org/officeDocument/2006/relationships" xmlns:p="http://schemas.openxmlformats.org/presentationml/2006/main">
  <p:tag name="PA" val="v4.3.1"/>
</p:tagLst>
</file>

<file path=ppt/tags/tag33.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NUMBER"/>
  <p:tag name="ID" val="626765"/>
  <p:tag name="MH_ORDER" val="1"/>
  <p:tag name="PA" val="v4.3.1"/>
</p:tagLst>
</file>

<file path=ppt/tags/tag34.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ENTRY"/>
  <p:tag name="ID" val="626765"/>
  <p:tag name="MH_ORDER" val="3"/>
  <p:tag name="PA" val="v4.3.1"/>
</p:tagLst>
</file>

<file path=ppt/tags/tag35.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OTHERS"/>
  <p:tag name="ID" val="626765"/>
  <p:tag name="PA" val="v4.3.1"/>
</p:tagLst>
</file>

<file path=ppt/tags/tag36.xml><?xml version="1.0" encoding="utf-8"?>
<p:tagLst xmlns:a="http://schemas.openxmlformats.org/drawingml/2006/main" xmlns:r="http://schemas.openxmlformats.org/officeDocument/2006/relationships" xmlns:p="http://schemas.openxmlformats.org/presentationml/2006/main">
  <p:tag name="PA" val="v4.3.1"/>
</p:tagLst>
</file>

<file path=ppt/tags/tag37.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NUMBER"/>
  <p:tag name="ID" val="626765"/>
  <p:tag name="MH_ORDER" val="1"/>
  <p:tag name="PA" val="v4.3.1"/>
</p:tagLst>
</file>

<file path=ppt/tags/tag38.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ENTRY"/>
  <p:tag name="ID" val="626765"/>
  <p:tag name="MH_ORDER" val="2"/>
  <p:tag name="PA" val="v4.3.1"/>
</p:tagLst>
</file>

<file path=ppt/tags/tag39.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OTHERS"/>
  <p:tag name="ID" val="626765"/>
  <p:tag name="PA" val="v4.3.1"/>
</p:tagLst>
</file>

<file path=ppt/tags/tag4.xml><?xml version="1.0" encoding="utf-8"?>
<p:tagLst xmlns:a="http://schemas.openxmlformats.org/drawingml/2006/main" xmlns:r="http://schemas.openxmlformats.org/officeDocument/2006/relationships" xmlns:p="http://schemas.openxmlformats.org/presentationml/2006/main">
  <p:tag name="PA" val="v4.3.1"/>
</p:tagLst>
</file>

<file path=ppt/tags/tag40.xml><?xml version="1.0" encoding="utf-8"?>
<p:tagLst xmlns:a="http://schemas.openxmlformats.org/drawingml/2006/main" xmlns:r="http://schemas.openxmlformats.org/officeDocument/2006/relationships" xmlns:p="http://schemas.openxmlformats.org/presentationml/2006/main">
  <p:tag name="PA" val="v4.3.1"/>
</p:tagLst>
</file>

<file path=ppt/tags/tag41.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NUMBER"/>
  <p:tag name="ID" val="626765"/>
  <p:tag name="MH_ORDER" val="1"/>
  <p:tag name="PA" val="v4.3.1"/>
</p:tagLst>
</file>

<file path=ppt/tags/tag42.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OTHERS"/>
  <p:tag name="ID" val="626765"/>
  <p:tag name="PA" val="v4.3.1"/>
</p:tagLst>
</file>

<file path=ppt/tags/tag43.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OTHERS"/>
  <p:tag name="ID" val="626765"/>
  <p:tag name="PA" val="v4.3.1"/>
</p:tagLst>
</file>

<file path=ppt/tags/tag44.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OTHERS"/>
  <p:tag name="ID" val="626765"/>
  <p:tag name="PA" val="v4.3.1"/>
</p:tagLst>
</file>

<file path=ppt/tags/tag45.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ENTRY"/>
  <p:tag name="ID" val="626765"/>
  <p:tag name="MH_ORDER" val="1"/>
  <p:tag name="PA" val="v4.3.1"/>
</p:tagLst>
</file>

<file path=ppt/tags/tag46.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OTHERS"/>
  <p:tag name="ID" val="626765"/>
  <p:tag name="PA" val="v4.3.1"/>
</p:tagLst>
</file>

<file path=ppt/tags/tag47.xml><?xml version="1.0" encoding="utf-8"?>
<p:tagLst xmlns:a="http://schemas.openxmlformats.org/drawingml/2006/main" xmlns:r="http://schemas.openxmlformats.org/officeDocument/2006/relationships" xmlns:p="http://schemas.openxmlformats.org/presentationml/2006/main">
  <p:tag name="PA" val="v4.3.1"/>
</p:tagLst>
</file>

<file path=ppt/tags/tag48.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NUMBER"/>
  <p:tag name="ID" val="626765"/>
  <p:tag name="MH_ORDER" val="1"/>
  <p:tag name="PA" val="v4.3.1"/>
</p:tagLst>
</file>

<file path=ppt/tags/tag49.xml><?xml version="1.0" encoding="utf-8"?>
<p:tagLst xmlns:a="http://schemas.openxmlformats.org/drawingml/2006/main" xmlns:r="http://schemas.openxmlformats.org/officeDocument/2006/relationships" xmlns:p="http://schemas.openxmlformats.org/presentationml/2006/main">
  <p:tag name="MH" val="20170413144341"/>
  <p:tag name="MH_LIBRARY" val="GRAPHIC"/>
</p:tagLst>
</file>

<file path=ppt/tags/tag5.xml><?xml version="1.0" encoding="utf-8"?>
<p:tagLst xmlns:a="http://schemas.openxmlformats.org/drawingml/2006/main" xmlns:r="http://schemas.openxmlformats.org/officeDocument/2006/relationships" xmlns:p="http://schemas.openxmlformats.org/presentationml/2006/main">
  <p:tag name="PA" val="v4.3.1"/>
</p:tagLst>
</file>

<file path=ppt/tags/tag50.xml><?xml version="1.0" encoding="utf-8"?>
<p:tagLst xmlns:a="http://schemas.openxmlformats.org/drawingml/2006/main" xmlns:r="http://schemas.openxmlformats.org/officeDocument/2006/relationships" xmlns:p="http://schemas.openxmlformats.org/presentationml/2006/main">
  <p:tag name="PA" val="v4.3.1"/>
</p:tagLst>
</file>

<file path=ppt/tags/tag51.xml><?xml version="1.0" encoding="utf-8"?>
<p:tagLst xmlns:a="http://schemas.openxmlformats.org/drawingml/2006/main" xmlns:r="http://schemas.openxmlformats.org/officeDocument/2006/relationships" xmlns:p="http://schemas.openxmlformats.org/presentationml/2006/main">
  <p:tag name="PA" val="v4.3.1"/>
</p:tagLst>
</file>

<file path=ppt/tags/tag52.xml><?xml version="1.0" encoding="utf-8"?>
<p:tagLst xmlns:a="http://schemas.openxmlformats.org/drawingml/2006/main" xmlns:r="http://schemas.openxmlformats.org/officeDocument/2006/relationships" xmlns:p="http://schemas.openxmlformats.org/presentationml/2006/main">
  <p:tag name="PA" val="v4.3.1"/>
</p:tagLst>
</file>

<file path=ppt/tags/tag53.xml><?xml version="1.0" encoding="utf-8"?>
<p:tagLst xmlns:a="http://schemas.openxmlformats.org/drawingml/2006/main" xmlns:r="http://schemas.openxmlformats.org/officeDocument/2006/relationships" xmlns:p="http://schemas.openxmlformats.org/presentationml/2006/main">
  <p:tag name="PA" val="v4.3.1"/>
</p:tagLst>
</file>

<file path=ppt/tags/tag54.xml><?xml version="1.0" encoding="utf-8"?>
<p:tagLst xmlns:a="http://schemas.openxmlformats.org/drawingml/2006/main" xmlns:r="http://schemas.openxmlformats.org/officeDocument/2006/relationships" xmlns:p="http://schemas.openxmlformats.org/presentationml/2006/main">
  <p:tag name="PA" val="v4.3.1"/>
</p:tagLst>
</file>

<file path=ppt/tags/tag55.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ENTRY"/>
  <p:tag name="ID" val="626765"/>
  <p:tag name="MH_ORDER" val="1"/>
  <p:tag name="PA" val="v4.3.1"/>
</p:tagLst>
</file>

<file path=ppt/tags/tag56.xml><?xml version="1.0" encoding="utf-8"?>
<p:tagLst xmlns:a="http://schemas.openxmlformats.org/drawingml/2006/main" xmlns:r="http://schemas.openxmlformats.org/officeDocument/2006/relationships" xmlns:p="http://schemas.openxmlformats.org/presentationml/2006/main">
  <p:tag name="PA" val="v4.3.1"/>
</p:tagLst>
</file>

<file path=ppt/tags/tag57.xml><?xml version="1.0" encoding="utf-8"?>
<p:tagLst xmlns:a="http://schemas.openxmlformats.org/drawingml/2006/main" xmlns:r="http://schemas.openxmlformats.org/officeDocument/2006/relationships" xmlns:p="http://schemas.openxmlformats.org/presentationml/2006/main">
  <p:tag name="PA" val="v4.3.1"/>
</p:tagLst>
</file>

<file path=ppt/tags/tag58.xml><?xml version="1.0" encoding="utf-8"?>
<p:tagLst xmlns:a="http://schemas.openxmlformats.org/drawingml/2006/main" xmlns:r="http://schemas.openxmlformats.org/officeDocument/2006/relationships" xmlns:p="http://schemas.openxmlformats.org/presentationml/2006/main">
  <p:tag name="PA" val="v4.3.1"/>
</p:tagLst>
</file>

<file path=ppt/tags/tag59.xml><?xml version="1.0" encoding="utf-8"?>
<p:tagLst xmlns:a="http://schemas.openxmlformats.org/drawingml/2006/main" xmlns:r="http://schemas.openxmlformats.org/officeDocument/2006/relationships" xmlns:p="http://schemas.openxmlformats.org/presentationml/2006/main">
  <p:tag name="PA" val="v4.3.1"/>
</p:tagLst>
</file>

<file path=ppt/tags/tag6.xml><?xml version="1.0" encoding="utf-8"?>
<p:tagLst xmlns:a="http://schemas.openxmlformats.org/drawingml/2006/main" xmlns:r="http://schemas.openxmlformats.org/officeDocument/2006/relationships" xmlns:p="http://schemas.openxmlformats.org/presentationml/2006/main">
  <p:tag name="PA" val="v4.3.1"/>
</p:tagLst>
</file>

<file path=ppt/tags/tag60.xml><?xml version="1.0" encoding="utf-8"?>
<p:tagLst xmlns:a="http://schemas.openxmlformats.org/drawingml/2006/main" xmlns:r="http://schemas.openxmlformats.org/officeDocument/2006/relationships" xmlns:p="http://schemas.openxmlformats.org/presentationml/2006/main">
  <p:tag name="PA" val="v4.3.1"/>
</p:tagLst>
</file>

<file path=ppt/tags/tag61.xml><?xml version="1.0" encoding="utf-8"?>
<p:tagLst xmlns:a="http://schemas.openxmlformats.org/drawingml/2006/main" xmlns:r="http://schemas.openxmlformats.org/officeDocument/2006/relationships" xmlns:p="http://schemas.openxmlformats.org/presentationml/2006/main">
  <p:tag name="PA" val="v4.3.1"/>
</p:tagLst>
</file>

<file path=ppt/tags/tag62.xml><?xml version="1.0" encoding="utf-8"?>
<p:tagLst xmlns:a="http://schemas.openxmlformats.org/drawingml/2006/main" xmlns:r="http://schemas.openxmlformats.org/officeDocument/2006/relationships" xmlns:p="http://schemas.openxmlformats.org/presentationml/2006/main">
  <p:tag name="PA" val="v4.3.1"/>
</p:tagLst>
</file>

<file path=ppt/tags/tag63.xml><?xml version="1.0" encoding="utf-8"?>
<p:tagLst xmlns:a="http://schemas.openxmlformats.org/drawingml/2006/main" xmlns:r="http://schemas.openxmlformats.org/officeDocument/2006/relationships" xmlns:p="http://schemas.openxmlformats.org/presentationml/2006/main">
  <p:tag name="PA" val="v4.3.1"/>
</p:tagLst>
</file>

<file path=ppt/tags/tag64.xml><?xml version="1.0" encoding="utf-8"?>
<p:tagLst xmlns:a="http://schemas.openxmlformats.org/drawingml/2006/main" xmlns:r="http://schemas.openxmlformats.org/officeDocument/2006/relationships" xmlns:p="http://schemas.openxmlformats.org/presentationml/2006/main">
  <p:tag name="PA" val="v4.3.1"/>
</p:tagLst>
</file>

<file path=ppt/tags/tag65.xml><?xml version="1.0" encoding="utf-8"?>
<p:tagLst xmlns:a="http://schemas.openxmlformats.org/drawingml/2006/main" xmlns:r="http://schemas.openxmlformats.org/officeDocument/2006/relationships" xmlns:p="http://schemas.openxmlformats.org/presentationml/2006/main">
  <p:tag name="PA" val="v4.3.1"/>
</p:tagLst>
</file>

<file path=ppt/tags/tag66.xml><?xml version="1.0" encoding="utf-8"?>
<p:tagLst xmlns:a="http://schemas.openxmlformats.org/drawingml/2006/main" xmlns:r="http://schemas.openxmlformats.org/officeDocument/2006/relationships" xmlns:p="http://schemas.openxmlformats.org/presentationml/2006/main">
  <p:tag name="PA" val="v4.3.1"/>
</p:tagLst>
</file>

<file path=ppt/tags/tag67.xml><?xml version="1.0" encoding="utf-8"?>
<p:tagLst xmlns:a="http://schemas.openxmlformats.org/drawingml/2006/main" xmlns:r="http://schemas.openxmlformats.org/officeDocument/2006/relationships" xmlns:p="http://schemas.openxmlformats.org/presentationml/2006/main">
  <p:tag name="PA" val="v4.3.1"/>
</p:tagLst>
</file>

<file path=ppt/tags/tag68.xml><?xml version="1.0" encoding="utf-8"?>
<p:tagLst xmlns:a="http://schemas.openxmlformats.org/drawingml/2006/main" xmlns:r="http://schemas.openxmlformats.org/officeDocument/2006/relationships" xmlns:p="http://schemas.openxmlformats.org/presentationml/2006/main">
  <p:tag name="PA" val="v4.3.1"/>
</p:tagLst>
</file>

<file path=ppt/tags/tag69.xml><?xml version="1.0" encoding="utf-8"?>
<p:tagLst xmlns:a="http://schemas.openxmlformats.org/drawingml/2006/main" xmlns:r="http://schemas.openxmlformats.org/officeDocument/2006/relationships" xmlns:p="http://schemas.openxmlformats.org/presentationml/2006/main">
  <p:tag name="PA" val="v4.3.1"/>
</p:tagLst>
</file>

<file path=ppt/tags/tag7.xml><?xml version="1.0" encoding="utf-8"?>
<p:tagLst xmlns:a="http://schemas.openxmlformats.org/drawingml/2006/main" xmlns:r="http://schemas.openxmlformats.org/officeDocument/2006/relationships" xmlns:p="http://schemas.openxmlformats.org/presentationml/2006/main">
  <p:tag name="PA" val="v4.3.1"/>
</p:tagLst>
</file>

<file path=ppt/tags/tag70.xml><?xml version="1.0" encoding="utf-8"?>
<p:tagLst xmlns:a="http://schemas.openxmlformats.org/drawingml/2006/main" xmlns:r="http://schemas.openxmlformats.org/officeDocument/2006/relationships" xmlns:p="http://schemas.openxmlformats.org/presentationml/2006/main">
  <p:tag name="PA" val="v4.3.1"/>
</p:tagLst>
</file>

<file path=ppt/tags/tag71.xml><?xml version="1.0" encoding="utf-8"?>
<p:tagLst xmlns:a="http://schemas.openxmlformats.org/drawingml/2006/main" xmlns:r="http://schemas.openxmlformats.org/officeDocument/2006/relationships" xmlns:p="http://schemas.openxmlformats.org/presentationml/2006/main">
  <p:tag name="PA" val="v4.3.1"/>
</p:tagLst>
</file>

<file path=ppt/tags/tag72.xml><?xml version="1.0" encoding="utf-8"?>
<p:tagLst xmlns:a="http://schemas.openxmlformats.org/drawingml/2006/main" xmlns:r="http://schemas.openxmlformats.org/officeDocument/2006/relationships" xmlns:p="http://schemas.openxmlformats.org/presentationml/2006/main">
  <p:tag name="PA" val="v4.3.1"/>
</p:tagLst>
</file>

<file path=ppt/tags/tag73.xml><?xml version="1.0" encoding="utf-8"?>
<p:tagLst xmlns:a="http://schemas.openxmlformats.org/drawingml/2006/main" xmlns:r="http://schemas.openxmlformats.org/officeDocument/2006/relationships" xmlns:p="http://schemas.openxmlformats.org/presentationml/2006/main">
  <p:tag name="PA" val="v4.3.1"/>
</p:tagLst>
</file>

<file path=ppt/tags/tag74.xml><?xml version="1.0" encoding="utf-8"?>
<p:tagLst xmlns:a="http://schemas.openxmlformats.org/drawingml/2006/main" xmlns:r="http://schemas.openxmlformats.org/officeDocument/2006/relationships" xmlns:p="http://schemas.openxmlformats.org/presentationml/2006/main">
  <p:tag name="PA" val="v4.3.1"/>
</p:tagLst>
</file>

<file path=ppt/tags/tag75.xml><?xml version="1.0" encoding="utf-8"?>
<p:tagLst xmlns:a="http://schemas.openxmlformats.org/drawingml/2006/main" xmlns:r="http://schemas.openxmlformats.org/officeDocument/2006/relationships" xmlns:p="http://schemas.openxmlformats.org/presentationml/2006/main">
  <p:tag name="PA" val="v4.3.1"/>
</p:tagLst>
</file>

<file path=ppt/tags/tag76.xml><?xml version="1.0" encoding="utf-8"?>
<p:tagLst xmlns:a="http://schemas.openxmlformats.org/drawingml/2006/main" xmlns:r="http://schemas.openxmlformats.org/officeDocument/2006/relationships" xmlns:p="http://schemas.openxmlformats.org/presentationml/2006/main">
  <p:tag name="PA" val="v4.3.1"/>
</p:tagLst>
</file>

<file path=ppt/tags/tag77.xml><?xml version="1.0" encoding="utf-8"?>
<p:tagLst xmlns:a="http://schemas.openxmlformats.org/drawingml/2006/main" xmlns:r="http://schemas.openxmlformats.org/officeDocument/2006/relationships" xmlns:p="http://schemas.openxmlformats.org/presentationml/2006/main">
  <p:tag name="PA" val="v4.3.1"/>
</p:tagLst>
</file>

<file path=ppt/tags/tag78.xml><?xml version="1.0" encoding="utf-8"?>
<p:tagLst xmlns:a="http://schemas.openxmlformats.org/drawingml/2006/main" xmlns:r="http://schemas.openxmlformats.org/officeDocument/2006/relationships" xmlns:p="http://schemas.openxmlformats.org/presentationml/2006/main">
  <p:tag name="PA" val="v4.3.1"/>
</p:tagLst>
</file>

<file path=ppt/tags/tag79.xml><?xml version="1.0" encoding="utf-8"?>
<p:tagLst xmlns:a="http://schemas.openxmlformats.org/drawingml/2006/main" xmlns:r="http://schemas.openxmlformats.org/officeDocument/2006/relationships" xmlns:p="http://schemas.openxmlformats.org/presentationml/2006/main">
  <p:tag name="PA" val="v4.3.1"/>
</p:tagLst>
</file>

<file path=ppt/tags/tag8.xml><?xml version="1.0" encoding="utf-8"?>
<p:tagLst xmlns:a="http://schemas.openxmlformats.org/drawingml/2006/main" xmlns:r="http://schemas.openxmlformats.org/officeDocument/2006/relationships" xmlns:p="http://schemas.openxmlformats.org/presentationml/2006/main">
  <p:tag name="PA" val="v4.3.1"/>
</p:tagLst>
</file>

<file path=ppt/tags/tag80.xml><?xml version="1.0" encoding="utf-8"?>
<p:tagLst xmlns:a="http://schemas.openxmlformats.org/drawingml/2006/main" xmlns:r="http://schemas.openxmlformats.org/officeDocument/2006/relationships" xmlns:p="http://schemas.openxmlformats.org/presentationml/2006/main">
  <p:tag name="PA" val="v4.3.1"/>
</p:tagLst>
</file>

<file path=ppt/tags/tag81.xml><?xml version="1.0" encoding="utf-8"?>
<p:tagLst xmlns:a="http://schemas.openxmlformats.org/drawingml/2006/main" xmlns:r="http://schemas.openxmlformats.org/officeDocument/2006/relationships" xmlns:p="http://schemas.openxmlformats.org/presentationml/2006/main">
  <p:tag name="PA" val="v4.3.1"/>
</p:tagLst>
</file>

<file path=ppt/tags/tag82.xml><?xml version="1.0" encoding="utf-8"?>
<p:tagLst xmlns:a="http://schemas.openxmlformats.org/drawingml/2006/main" xmlns:r="http://schemas.openxmlformats.org/officeDocument/2006/relationships" xmlns:p="http://schemas.openxmlformats.org/presentationml/2006/main">
  <p:tag name="PA" val="v4.3.1"/>
</p:tagLst>
</file>

<file path=ppt/tags/tag83.xml><?xml version="1.0" encoding="utf-8"?>
<p:tagLst xmlns:a="http://schemas.openxmlformats.org/drawingml/2006/main" xmlns:r="http://schemas.openxmlformats.org/officeDocument/2006/relationships" xmlns:p="http://schemas.openxmlformats.org/presentationml/2006/main">
  <p:tag name="PA" val="v4.3.1"/>
</p:tagLst>
</file>

<file path=ppt/tags/tag84.xml><?xml version="1.0" encoding="utf-8"?>
<p:tagLst xmlns:a="http://schemas.openxmlformats.org/drawingml/2006/main" xmlns:r="http://schemas.openxmlformats.org/officeDocument/2006/relationships" xmlns:p="http://schemas.openxmlformats.org/presentationml/2006/main">
  <p:tag name="PA" val="v4.3.1"/>
</p:tagLst>
</file>

<file path=ppt/tags/tag85.xml><?xml version="1.0" encoding="utf-8"?>
<p:tagLst xmlns:a="http://schemas.openxmlformats.org/drawingml/2006/main" xmlns:r="http://schemas.openxmlformats.org/officeDocument/2006/relationships" xmlns:p="http://schemas.openxmlformats.org/presentationml/2006/main">
  <p:tag name="PA" val="v4.3.1"/>
</p:tagLst>
</file>

<file path=ppt/tags/tag86.xml><?xml version="1.0" encoding="utf-8"?>
<p:tagLst xmlns:a="http://schemas.openxmlformats.org/drawingml/2006/main" xmlns:r="http://schemas.openxmlformats.org/officeDocument/2006/relationships" xmlns:p="http://schemas.openxmlformats.org/presentationml/2006/main">
  <p:tag name="PA" val="v4.3.1"/>
</p:tagLst>
</file>

<file path=ppt/tags/tag87.xml><?xml version="1.0" encoding="utf-8"?>
<p:tagLst xmlns:a="http://schemas.openxmlformats.org/drawingml/2006/main" xmlns:r="http://schemas.openxmlformats.org/officeDocument/2006/relationships" xmlns:p="http://schemas.openxmlformats.org/presentationml/2006/main">
  <p:tag name="PA" val="v4.3.1"/>
</p:tagLst>
</file>

<file path=ppt/tags/tag88.xml><?xml version="1.0" encoding="utf-8"?>
<p:tagLst xmlns:a="http://schemas.openxmlformats.org/drawingml/2006/main" xmlns:r="http://schemas.openxmlformats.org/officeDocument/2006/relationships" xmlns:p="http://schemas.openxmlformats.org/presentationml/2006/main">
  <p:tag name="PA" val="v4.3.1"/>
</p:tagLst>
</file>

<file path=ppt/tags/tag89.xml><?xml version="1.0" encoding="utf-8"?>
<p:tagLst xmlns:a="http://schemas.openxmlformats.org/drawingml/2006/main" xmlns:r="http://schemas.openxmlformats.org/officeDocument/2006/relationships" xmlns:p="http://schemas.openxmlformats.org/presentationml/2006/main">
  <p:tag name="PA" val="v4.3.1"/>
</p:tagLst>
</file>

<file path=ppt/tags/tag9.xml><?xml version="1.0" encoding="utf-8"?>
<p:tagLst xmlns:a="http://schemas.openxmlformats.org/drawingml/2006/main" xmlns:r="http://schemas.openxmlformats.org/officeDocument/2006/relationships" xmlns:p="http://schemas.openxmlformats.org/presentationml/2006/main">
  <p:tag name="PA" val="v4.3.1"/>
</p:tagLst>
</file>

<file path=ppt/tags/tag90.xml><?xml version="1.0" encoding="utf-8"?>
<p:tagLst xmlns:a="http://schemas.openxmlformats.org/drawingml/2006/main" xmlns:r="http://schemas.openxmlformats.org/officeDocument/2006/relationships" xmlns:p="http://schemas.openxmlformats.org/presentationml/2006/main">
  <p:tag name="PA" val="v4.3.1"/>
</p:tagLst>
</file>

<file path=ppt/tags/tag91.xml><?xml version="1.0" encoding="utf-8"?>
<p:tagLst xmlns:a="http://schemas.openxmlformats.org/drawingml/2006/main" xmlns:r="http://schemas.openxmlformats.org/officeDocument/2006/relationships" xmlns:p="http://schemas.openxmlformats.org/presentationml/2006/main">
  <p:tag name="PA" val="v4.3.1"/>
</p:tagLst>
</file>

<file path=ppt/tags/tag92.xml><?xml version="1.0" encoding="utf-8"?>
<p:tagLst xmlns:a="http://schemas.openxmlformats.org/drawingml/2006/main" xmlns:r="http://schemas.openxmlformats.org/officeDocument/2006/relationships" xmlns:p="http://schemas.openxmlformats.org/presentationml/2006/main">
  <p:tag name="PA" val="v4.3.1"/>
</p:tagLst>
</file>

<file path=ppt/tags/tag93.xml><?xml version="1.0" encoding="utf-8"?>
<p:tagLst xmlns:a="http://schemas.openxmlformats.org/drawingml/2006/main" xmlns:r="http://schemas.openxmlformats.org/officeDocument/2006/relationships" xmlns:p="http://schemas.openxmlformats.org/presentationml/2006/main">
  <p:tag name="PA" val="v4.3.1"/>
</p:tagLst>
</file>

<file path=ppt/tags/tag94.xml><?xml version="1.0" encoding="utf-8"?>
<p:tagLst xmlns:a="http://schemas.openxmlformats.org/drawingml/2006/main" xmlns:r="http://schemas.openxmlformats.org/officeDocument/2006/relationships" xmlns:p="http://schemas.openxmlformats.org/presentationml/2006/main">
  <p:tag name="PA" val="v4.3.1"/>
</p:tagLst>
</file>

<file path=ppt/tags/tag95.xml><?xml version="1.0" encoding="utf-8"?>
<p:tagLst xmlns:a="http://schemas.openxmlformats.org/drawingml/2006/main" xmlns:r="http://schemas.openxmlformats.org/officeDocument/2006/relationships" xmlns:p="http://schemas.openxmlformats.org/presentationml/2006/main">
  <p:tag name="PA" val="v4.3.1"/>
</p:tagLst>
</file>

<file path=ppt/tags/tag96.xml><?xml version="1.0" encoding="utf-8"?>
<p:tagLst xmlns:a="http://schemas.openxmlformats.org/drawingml/2006/main" xmlns:r="http://schemas.openxmlformats.org/officeDocument/2006/relationships" xmlns:p="http://schemas.openxmlformats.org/presentationml/2006/main">
  <p:tag name="MH" val="20170413144341"/>
  <p:tag name="MH_LIBRARY" val="GRAPHIC"/>
</p:tagLst>
</file>

<file path=ppt/tags/tag97.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ENTRY"/>
  <p:tag name="ID" val="626765"/>
  <p:tag name="MH_ORDER" val="1"/>
</p:tagLst>
</file>

<file path=ppt/tags/tag98.xml><?xml version="1.0" encoding="utf-8"?>
<p:tagLst xmlns:a="http://schemas.openxmlformats.org/drawingml/2006/main" xmlns:r="http://schemas.openxmlformats.org/officeDocument/2006/relationships" xmlns:p="http://schemas.openxmlformats.org/presentationml/2006/main">
  <p:tag name="MH" val="20170413144341"/>
  <p:tag name="MH_LIBRARY" val="GRAPHIC"/>
</p:tagLst>
</file>

<file path=ppt/tags/tag99.xml><?xml version="1.0" encoding="utf-8"?>
<p:tagLst xmlns:a="http://schemas.openxmlformats.org/drawingml/2006/main" xmlns:r="http://schemas.openxmlformats.org/officeDocument/2006/relationships" xmlns:p="http://schemas.openxmlformats.org/presentationml/2006/main">
  <p:tag name="MH" val="20170413143811"/>
  <p:tag name="MH_LIBRARY" val="CONTENTS"/>
  <p:tag name="MH_TYPE" val="ENTRY"/>
  <p:tag name="ID" val="626765"/>
  <p:tag name="MH_ORDER" val="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1573</Words>
  <Application>Microsoft Office PowerPoint</Application>
  <PresentationFormat>宽屏</PresentationFormat>
  <Paragraphs>126</Paragraphs>
  <Slides>26</Slides>
  <Notes>26</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26</vt:i4>
      </vt:variant>
    </vt:vector>
  </HeadingPairs>
  <TitlesOfParts>
    <vt:vector size="31" baseType="lpstr">
      <vt:lpstr>微软雅黑</vt:lpstr>
      <vt:lpstr>Arial</vt:lpstr>
      <vt:lpstr>Calibri</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端午节</dc:title>
  <dc:creator/>
  <cp:keywords>www.1ppt.com</cp:keywords>
  <dc:description>www.1ppt.com</dc:description>
  <cp:lastModifiedBy/>
  <cp:revision>1</cp:revision>
  <dcterms:created xsi:type="dcterms:W3CDTF">2017-05-18T08:15:51Z</dcterms:created>
  <dcterms:modified xsi:type="dcterms:W3CDTF">2020-06-23T18:53:15Z</dcterms:modified>
</cp:coreProperties>
</file>