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7" r:id="rId2"/>
    <p:sldMasterId id="2147483696" r:id="rId3"/>
  </p:sldMasterIdLst>
  <p:sldIdLst>
    <p:sldId id="371" r:id="rId4"/>
    <p:sldId id="267" r:id="rId5"/>
    <p:sldId id="379" r:id="rId6"/>
    <p:sldId id="266" r:id="rId7"/>
    <p:sldId id="259" r:id="rId8"/>
    <p:sldId id="264" r:id="rId9"/>
    <p:sldId id="260" r:id="rId10"/>
    <p:sldId id="265" r:id="rId11"/>
    <p:sldId id="262" r:id="rId12"/>
    <p:sldId id="400" r:id="rId13"/>
    <p:sldId id="401" r:id="rId14"/>
    <p:sldId id="402" r:id="rId15"/>
    <p:sldId id="256" r:id="rId16"/>
    <p:sldId id="404" r:id="rId17"/>
    <p:sldId id="406" r:id="rId18"/>
    <p:sldId id="405" r:id="rId19"/>
    <p:sldId id="409" r:id="rId20"/>
    <p:sldId id="407" r:id="rId21"/>
    <p:sldId id="408" r:id="rId22"/>
    <p:sldId id="412" r:id="rId23"/>
    <p:sldId id="410" r:id="rId24"/>
    <p:sldId id="411" r:id="rId25"/>
    <p:sldId id="31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8F3E1"/>
    <a:srgbClr val="D1956D"/>
    <a:srgbClr val="B45210"/>
    <a:srgbClr val="A9D18E"/>
    <a:srgbClr val="E58777"/>
    <a:srgbClr val="DD604B"/>
    <a:srgbClr val="C2CCF2"/>
    <a:srgbClr val="FFD966"/>
    <a:srgbClr val="8AA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2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14" y="312"/>
      </p:cViewPr>
      <p:guideLst>
        <p:guide orient="horz" pos="1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51940D5-0392-46BD-A142-AD2126D28DB3}"/>
              </a:ext>
            </a:extLst>
          </p:cNvPr>
          <p:cNvSpPr txBox="1"/>
          <p:nvPr userDrawn="1"/>
        </p:nvSpPr>
        <p:spPr>
          <a:xfrm>
            <a:off x="4977745" y="104023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版权声明</a:t>
            </a:r>
            <a:endParaRPr lang="en-US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DAA65F-8A68-4F7B-BCFA-D1082062470E}"/>
              </a:ext>
            </a:extLst>
          </p:cNvPr>
          <p:cNvSpPr txBox="1"/>
          <p:nvPr userDrawn="1"/>
        </p:nvSpPr>
        <p:spPr>
          <a:xfrm>
            <a:off x="1652149" y="1999327"/>
            <a:ext cx="8887701" cy="3670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本作品由汉语圈平台原创，版权归孜孜华文教育科技（北京）有限公司。仅供汉语圈平台用户在个人教学中使用，禁止擅自转发传播，禁止商用，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机构商用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请联系官方微信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ID:18610241709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支付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授权费，违者必究。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45607B8-A002-48D4-8D9A-CE8D54675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604" y="6146800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E2986-106D-428D-841E-13327898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EF3BEE-6C6A-407C-8847-963336ADD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71D0E0-5C56-4F40-9058-18FF5363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3EB2D-37BF-4D8D-AED5-002337A6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7E4E18-A5F6-44FC-8B46-DE9381E9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F1383D-F63E-43C3-B0B9-EAB81FD86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B7B83E-F3DB-40C6-BC4B-CA2A78B9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69350-13E5-4899-8454-15F041D0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F6D221-1BBC-4F2A-9A8A-FFE7149A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64E636-C36F-4E84-AAE0-BCE55E80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74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217DDA-975E-4559-B856-C453672DAC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519128D-4A93-4419-9CF1-425EE6B18E84}"/>
              </a:ext>
            </a:extLst>
          </p:cNvPr>
          <p:cNvSpPr/>
          <p:nvPr userDrawn="1"/>
        </p:nvSpPr>
        <p:spPr>
          <a:xfrm>
            <a:off x="6880187" y="1703196"/>
            <a:ext cx="4097774" cy="3369882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noFill/>
          </a:ln>
          <a:effectLst>
            <a:glow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79BC6B-7C6B-45A9-931A-DE537E411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56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0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257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730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2EDF99AE-FE98-47DA-B723-25CB98EC2E9C}"/>
              </a:ext>
            </a:extLst>
          </p:cNvPr>
          <p:cNvSpPr/>
          <p:nvPr userDrawn="1"/>
        </p:nvSpPr>
        <p:spPr>
          <a:xfrm>
            <a:off x="2255988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6DAE8E7-4FF9-47F0-853B-5E36DE939F4C}"/>
              </a:ext>
            </a:extLst>
          </p:cNvPr>
          <p:cNvSpPr/>
          <p:nvPr userDrawn="1"/>
        </p:nvSpPr>
        <p:spPr>
          <a:xfrm>
            <a:off x="5131009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446161E-1A72-4D84-9633-4B0A14C63000}"/>
              </a:ext>
            </a:extLst>
          </p:cNvPr>
          <p:cNvSpPr/>
          <p:nvPr userDrawn="1"/>
        </p:nvSpPr>
        <p:spPr>
          <a:xfrm>
            <a:off x="8006030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CC46543-D363-4CE1-B687-B9F6C5726916}"/>
              </a:ext>
            </a:extLst>
          </p:cNvPr>
          <p:cNvSpPr/>
          <p:nvPr userDrawn="1"/>
        </p:nvSpPr>
        <p:spPr>
          <a:xfrm>
            <a:off x="682842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F11386A-D326-4942-9FC4-64DE8EFF13C0}"/>
              </a:ext>
            </a:extLst>
          </p:cNvPr>
          <p:cNvSpPr/>
          <p:nvPr userDrawn="1"/>
        </p:nvSpPr>
        <p:spPr>
          <a:xfrm>
            <a:off x="3640606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C995018-00D9-48E9-AC78-6B5573ACC537}"/>
              </a:ext>
            </a:extLst>
          </p:cNvPr>
          <p:cNvSpPr/>
          <p:nvPr userDrawn="1"/>
        </p:nvSpPr>
        <p:spPr>
          <a:xfrm>
            <a:off x="6598370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3B69703-4555-44E5-9047-30F9ACD56F85}"/>
              </a:ext>
            </a:extLst>
          </p:cNvPr>
          <p:cNvSpPr/>
          <p:nvPr userDrawn="1"/>
        </p:nvSpPr>
        <p:spPr>
          <a:xfrm>
            <a:off x="9556133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18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5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A9E20BD-8602-4C06-A69A-1E2166F8B98C}"/>
              </a:ext>
            </a:extLst>
          </p:cNvPr>
          <p:cNvSpPr/>
          <p:nvPr/>
        </p:nvSpPr>
        <p:spPr>
          <a:xfrm>
            <a:off x="0" y="0"/>
            <a:ext cx="12192000" cy="4090737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4B0F7C7-EFEC-4A00-B766-79E2F6A37547}"/>
              </a:ext>
            </a:extLst>
          </p:cNvPr>
          <p:cNvSpPr/>
          <p:nvPr userDrawn="1"/>
        </p:nvSpPr>
        <p:spPr>
          <a:xfrm>
            <a:off x="0" y="4090737"/>
            <a:ext cx="12192000" cy="2767263"/>
          </a:xfrm>
          <a:prstGeom prst="rect">
            <a:avLst/>
          </a:prstGeom>
          <a:solidFill>
            <a:srgbClr val="B4521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FEE46AD-2398-47F2-8FBD-D421DE483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8777" y="1320800"/>
            <a:ext cx="2554445" cy="46089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5F2F3D-383B-46D0-86EE-62407E2AA7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444" y="2076450"/>
            <a:ext cx="5347110" cy="46089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F2C21E-A9FC-4093-9D02-563E4AEC22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65862" y="1626781"/>
            <a:ext cx="3105164" cy="383848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2B30D9C-3BBC-4170-8D2A-E7E7C1FBD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19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2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13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2D9433-63E2-489C-82F8-7828861E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5FDDB98-FE0A-45CD-95BC-6A1FCF43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491FF-A4E0-4826-9CFA-F639AB8DC996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FE2B1A-EC12-4957-BE71-8AA194F5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CD3E89-0716-444B-8138-21D786C4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6DBD77-BD98-4B49-9915-C57EB20240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0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46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D7788-F7AC-4C43-B470-240A694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C58D67-C919-4659-8749-252DB3B4D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384FA4-B832-4C46-B52D-A253D0615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343E36-18EF-4C09-9322-91C2F516E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B60005-E7ED-48EB-9067-F3EC4C18C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AD9E3E-B8C2-4E26-BC7F-461E1319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391B37-C498-4CB3-B1D4-8CB147E7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151D3-EB2B-4D72-807C-17175B98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9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1A8FA-0A62-4501-A572-AA9EFD7E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7F6900-855B-4CAF-893B-D6D488DA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9C861B-5425-42C8-A61E-314E2C24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DA3126-4220-4CB8-B65F-946CD334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9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B4987F-F2D7-47F6-B579-31036BF8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82E4517-8079-406B-8791-8BCA842A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7FB27E-DBC5-4966-9E57-CFA99A32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8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纵横字谜&#10;&#10;自动生成的说明">
            <a:extLst>
              <a:ext uri="{FF2B5EF4-FFF2-40B4-BE49-F238E27FC236}">
                <a16:creationId xmlns:a16="http://schemas.microsoft.com/office/drawing/2014/main" id="{BDD40987-8530-44A5-BF55-7B243099E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444" y="1277332"/>
            <a:ext cx="3794288" cy="3794288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9ABB2D3-92DF-4369-9AD5-59CD33E4B7A4}"/>
              </a:ext>
            </a:extLst>
          </p:cNvPr>
          <p:cNvSpPr txBox="1"/>
          <p:nvPr userDrawn="1"/>
        </p:nvSpPr>
        <p:spPr>
          <a:xfrm>
            <a:off x="3699227" y="5288280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更多资源推送，敬请关注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6F7CE1-DE57-46F9-A707-994810462EC0}"/>
              </a:ext>
            </a:extLst>
          </p:cNvPr>
          <p:cNvSpPr txBox="1"/>
          <p:nvPr userDrawn="1"/>
        </p:nvSpPr>
        <p:spPr>
          <a:xfrm>
            <a:off x="4225012" y="6369766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www.zzchinese.com 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课件下载</a:t>
            </a:r>
            <a:endParaRPr lang="en-US" sz="20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10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B9715-6F18-4C9D-993A-C8364B1C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C300BE-937C-4FF7-9899-22CE8ABA9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5831AC-35A1-4334-BF25-E1716D4A5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AEF11F-C687-4086-B725-DF97E822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DCFD28-1603-47C1-A450-7AED3067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095EA4-06CC-4302-9732-D1D686E6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4E839F-43F5-455C-9EE6-D2FB8835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AEFFA8-CD78-4216-BBAE-0F48D6762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2D3D2F-5C13-4979-95B3-CD84A2DD5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4C27-56B3-405D-88B2-26624AE20B8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7BBDD1-9CCB-470B-B0EE-F3E153A8F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EB9934-EB9A-4EC4-8226-820F5CDA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8306-D684-481B-A0E5-897579ED0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矢量图形&#10;&#10;自动生成的说明">
            <a:extLst>
              <a:ext uri="{FF2B5EF4-FFF2-40B4-BE49-F238E27FC236}">
                <a16:creationId xmlns:a16="http://schemas.microsoft.com/office/drawing/2014/main" id="{D8374269-6D7A-41F1-BBEA-F4A1AFD5FD8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2" y="6495854"/>
            <a:ext cx="286730" cy="2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1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0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zchinese.com/?dist=1d3b7eyJhaWQiOjEzMTYxMzI3LCJpZCI6NH0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2939B04-DCCE-4A7A-A34C-C4DBFC76E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853" y="4984465"/>
            <a:ext cx="1564944" cy="15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7E71E1B-ECF0-4B56-A7AF-27944EDBB51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量体温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A7BD0C-E343-4C6E-99B8-CB4F4A295DBC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liánɡ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tǐwēn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D2750EF-BB98-47FA-BA8F-23E5F7A45B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494" y="2234504"/>
            <a:ext cx="1700464" cy="21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34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7E71E1B-ECF0-4B56-A7AF-27944EDBB51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吃药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A7BD0C-E343-4C6E-99B8-CB4F4A295DBC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chī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yào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96F543-BA20-44BF-B59A-029AB3AB6A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400" y="2091095"/>
            <a:ext cx="2611642" cy="26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0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7E71E1B-ECF0-4B56-A7AF-27944EDBB51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打针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A7BD0C-E343-4C6E-99B8-CB4F4A295DBC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dǎ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zhēn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FDF55F-FB8A-470A-B0BF-071C609E35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400" y="2056612"/>
            <a:ext cx="2611642" cy="26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65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3">
            <a:extLst>
              <a:ext uri="{FF2B5EF4-FFF2-40B4-BE49-F238E27FC236}">
                <a16:creationId xmlns:a16="http://schemas.microsoft.com/office/drawing/2014/main" id="{2CADBC36-4A06-4EF8-9E29-89CF332FF07F}"/>
              </a:ext>
            </a:extLst>
          </p:cNvPr>
          <p:cNvSpPr/>
          <p:nvPr/>
        </p:nvSpPr>
        <p:spPr>
          <a:xfrm>
            <a:off x="1770720" y="2033081"/>
            <a:ext cx="8660655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根据提示选择正确的答案；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点击词语，如果选择正确，词语变成橙色，然后点击箭头到 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下一页；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如果选择错误，重新选择。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28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B84160AB-340F-433D-8F22-EE370C3D7132}"/>
              </a:ext>
            </a:extLst>
          </p:cNvPr>
          <p:cNvSpPr/>
          <p:nvPr/>
        </p:nvSpPr>
        <p:spPr>
          <a:xfrm>
            <a:off x="7381874" y="656903"/>
            <a:ext cx="3248025" cy="675574"/>
          </a:xfrm>
          <a:prstGeom prst="wedgeRoundRectCallout">
            <a:avLst>
              <a:gd name="adj1" fmla="val 23415"/>
              <a:gd name="adj2" fmla="val 72776"/>
              <a:gd name="adj3" fmla="val 16667"/>
            </a:avLst>
          </a:prstGeom>
          <a:solidFill>
            <a:srgbClr val="D19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你怎么了？</a:t>
            </a:r>
          </a:p>
        </p:txBody>
      </p:sp>
      <p:sp>
        <p:nvSpPr>
          <p:cNvPr id="25" name="对话气泡: 椭圆形 24">
            <a:extLst>
              <a:ext uri="{FF2B5EF4-FFF2-40B4-BE49-F238E27FC236}">
                <a16:creationId xmlns:a16="http://schemas.microsoft.com/office/drawing/2014/main" id="{1796FD4E-AF79-4C5C-8D14-200474D9C391}"/>
              </a:ext>
            </a:extLst>
          </p:cNvPr>
          <p:cNvSpPr/>
          <p:nvPr/>
        </p:nvSpPr>
        <p:spPr>
          <a:xfrm>
            <a:off x="3413763" y="656903"/>
            <a:ext cx="2441250" cy="1821038"/>
          </a:xfrm>
          <a:prstGeom prst="wedgeEllipseCallout">
            <a:avLst>
              <a:gd name="adj1" fmla="val 54716"/>
              <a:gd name="adj2" fmla="val 2058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6534EF4F-6D1B-46B0-BAB2-2F74BE39D482}"/>
              </a:ext>
            </a:extLst>
          </p:cNvPr>
          <p:cNvSpPr/>
          <p:nvPr/>
        </p:nvSpPr>
        <p:spPr>
          <a:xfrm>
            <a:off x="99551" y="4322511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头疼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6B71FBDA-8A22-4AF7-ADA8-AA01A13C9734}"/>
              </a:ext>
            </a:extLst>
          </p:cNvPr>
          <p:cNvSpPr/>
          <p:nvPr/>
        </p:nvSpPr>
        <p:spPr>
          <a:xfrm>
            <a:off x="1912388" y="4322511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发烧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0C3E99BC-BA30-4196-889C-433D4B08787F}"/>
              </a:ext>
            </a:extLst>
          </p:cNvPr>
          <p:cNvSpPr/>
          <p:nvPr/>
        </p:nvSpPr>
        <p:spPr>
          <a:xfrm>
            <a:off x="3725226" y="4322511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咳嗽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7BC5E66E-7F20-47A8-A5D1-4303A9BEEC23}"/>
              </a:ext>
            </a:extLst>
          </p:cNvPr>
          <p:cNvSpPr/>
          <p:nvPr/>
        </p:nvSpPr>
        <p:spPr>
          <a:xfrm>
            <a:off x="99551" y="5074314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流鼻涕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1C65D35-6CE9-4DC1-8282-BA42B5093452}"/>
              </a:ext>
            </a:extLst>
          </p:cNvPr>
          <p:cNvSpPr/>
          <p:nvPr/>
        </p:nvSpPr>
        <p:spPr>
          <a:xfrm>
            <a:off x="1912388" y="5074314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打喷嚏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333FD975-8DF6-44E0-AF6D-B0B92632047F}"/>
              </a:ext>
            </a:extLst>
          </p:cNvPr>
          <p:cNvSpPr/>
          <p:nvPr/>
        </p:nvSpPr>
        <p:spPr>
          <a:xfrm>
            <a:off x="3725226" y="5074314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嗓子疼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DFF18F7A-AC6D-4177-8B82-E6EC92C4CD44}"/>
              </a:ext>
            </a:extLst>
          </p:cNvPr>
          <p:cNvSpPr/>
          <p:nvPr/>
        </p:nvSpPr>
        <p:spPr>
          <a:xfrm>
            <a:off x="99551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吃药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12EE33F-9C25-4611-9684-71536A46FB37}"/>
              </a:ext>
            </a:extLst>
          </p:cNvPr>
          <p:cNvSpPr/>
          <p:nvPr/>
        </p:nvSpPr>
        <p:spPr>
          <a:xfrm>
            <a:off x="1912388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打针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9596609F-CEA5-4BC7-A00E-7911B62C3119}"/>
              </a:ext>
            </a:extLst>
          </p:cNvPr>
          <p:cNvSpPr/>
          <p:nvPr/>
        </p:nvSpPr>
        <p:spPr>
          <a:xfrm>
            <a:off x="3725226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量体温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任意多边形: 形状 6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D64B66-A0E2-4E2F-AEE2-8ACA4FA4E94E}"/>
              </a:ext>
            </a:extLst>
          </p:cNvPr>
          <p:cNvSpPr/>
          <p:nvPr/>
        </p:nvSpPr>
        <p:spPr>
          <a:xfrm>
            <a:off x="10961558" y="5800902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14FD568A-A2B0-448B-9DDC-6FDAF22F9B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596" y="548765"/>
            <a:ext cx="1929176" cy="1929176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68B06EB3-65C3-45C8-9544-E30ED17BDD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736" y="811792"/>
            <a:ext cx="1041370" cy="10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uiExpand="1" build="allAtOnce" animBg="1"/>
      <p:bldP spid="44" grpId="1" uiExpand="1" build="allAtOnce" animBg="1"/>
      <p:bldP spid="45" grpId="0" animBg="1"/>
      <p:bldP spid="45" grpId="1" animBg="1"/>
      <p:bldP spid="19" grpId="0" animBg="1"/>
      <p:bldP spid="19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64" grpId="0" animBg="1"/>
      <p:bldP spid="6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B84160AB-340F-433D-8F22-EE370C3D7132}"/>
              </a:ext>
            </a:extLst>
          </p:cNvPr>
          <p:cNvSpPr/>
          <p:nvPr/>
        </p:nvSpPr>
        <p:spPr>
          <a:xfrm>
            <a:off x="7381874" y="656903"/>
            <a:ext cx="3248025" cy="675574"/>
          </a:xfrm>
          <a:prstGeom prst="wedgeRoundRectCallout">
            <a:avLst>
              <a:gd name="adj1" fmla="val 23415"/>
              <a:gd name="adj2" fmla="val 72776"/>
              <a:gd name="adj3" fmla="val 16667"/>
            </a:avLst>
          </a:prstGeom>
          <a:solidFill>
            <a:srgbClr val="D19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你怎么了？</a:t>
            </a:r>
          </a:p>
        </p:txBody>
      </p:sp>
      <p:sp>
        <p:nvSpPr>
          <p:cNvPr id="25" name="对话气泡: 椭圆形 24">
            <a:extLst>
              <a:ext uri="{FF2B5EF4-FFF2-40B4-BE49-F238E27FC236}">
                <a16:creationId xmlns:a16="http://schemas.microsoft.com/office/drawing/2014/main" id="{1796FD4E-AF79-4C5C-8D14-200474D9C391}"/>
              </a:ext>
            </a:extLst>
          </p:cNvPr>
          <p:cNvSpPr/>
          <p:nvPr/>
        </p:nvSpPr>
        <p:spPr>
          <a:xfrm>
            <a:off x="3413763" y="656903"/>
            <a:ext cx="2441250" cy="1821038"/>
          </a:xfrm>
          <a:prstGeom prst="wedgeEllipseCallout">
            <a:avLst>
              <a:gd name="adj1" fmla="val 54716"/>
              <a:gd name="adj2" fmla="val 2058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6534EF4F-6D1B-46B0-BAB2-2F74BE39D482}"/>
              </a:ext>
            </a:extLst>
          </p:cNvPr>
          <p:cNvSpPr/>
          <p:nvPr/>
        </p:nvSpPr>
        <p:spPr>
          <a:xfrm>
            <a:off x="99551" y="4322511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头疼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0C3E99BC-BA30-4196-889C-433D4B08787F}"/>
              </a:ext>
            </a:extLst>
          </p:cNvPr>
          <p:cNvSpPr/>
          <p:nvPr/>
        </p:nvSpPr>
        <p:spPr>
          <a:xfrm>
            <a:off x="3725226" y="4322511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咳嗽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7BC5E66E-7F20-47A8-A5D1-4303A9BEEC23}"/>
              </a:ext>
            </a:extLst>
          </p:cNvPr>
          <p:cNvSpPr/>
          <p:nvPr/>
        </p:nvSpPr>
        <p:spPr>
          <a:xfrm>
            <a:off x="99551" y="5074314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流鼻涕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1C65D35-6CE9-4DC1-8282-BA42B5093452}"/>
              </a:ext>
            </a:extLst>
          </p:cNvPr>
          <p:cNvSpPr/>
          <p:nvPr/>
        </p:nvSpPr>
        <p:spPr>
          <a:xfrm>
            <a:off x="1912388" y="5074314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打喷嚏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333FD975-8DF6-44E0-AF6D-B0B92632047F}"/>
              </a:ext>
            </a:extLst>
          </p:cNvPr>
          <p:cNvSpPr/>
          <p:nvPr/>
        </p:nvSpPr>
        <p:spPr>
          <a:xfrm>
            <a:off x="3725226" y="5074314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嗓子疼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DFF18F7A-AC6D-4177-8B82-E6EC92C4CD44}"/>
              </a:ext>
            </a:extLst>
          </p:cNvPr>
          <p:cNvSpPr/>
          <p:nvPr/>
        </p:nvSpPr>
        <p:spPr>
          <a:xfrm>
            <a:off x="99551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吃药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12EE33F-9C25-4611-9684-71536A46FB37}"/>
              </a:ext>
            </a:extLst>
          </p:cNvPr>
          <p:cNvSpPr/>
          <p:nvPr/>
        </p:nvSpPr>
        <p:spPr>
          <a:xfrm>
            <a:off x="1912388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打针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9596609F-CEA5-4BC7-A00E-7911B62C3119}"/>
              </a:ext>
            </a:extLst>
          </p:cNvPr>
          <p:cNvSpPr/>
          <p:nvPr/>
        </p:nvSpPr>
        <p:spPr>
          <a:xfrm>
            <a:off x="3725226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量体温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90A1460-C4CD-4F92-88D9-6AA10ED16A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485" y="422617"/>
            <a:ext cx="2289610" cy="2289610"/>
          </a:xfrm>
          <a:prstGeom prst="rect">
            <a:avLst/>
          </a:prstGeom>
        </p:spPr>
      </p:pic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0472A9-D165-472B-A25D-D987045893B6}"/>
              </a:ext>
            </a:extLst>
          </p:cNvPr>
          <p:cNvSpPr/>
          <p:nvPr/>
        </p:nvSpPr>
        <p:spPr>
          <a:xfrm>
            <a:off x="10961558" y="5800902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9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5" grpId="0" animBg="1"/>
      <p:bldP spid="45" grpId="1" animBg="1"/>
      <p:bldP spid="19" grpId="0" animBg="1"/>
      <p:bldP spid="19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B84160AB-340F-433D-8F22-EE370C3D7132}"/>
              </a:ext>
            </a:extLst>
          </p:cNvPr>
          <p:cNvSpPr/>
          <p:nvPr/>
        </p:nvSpPr>
        <p:spPr>
          <a:xfrm>
            <a:off x="7381874" y="656903"/>
            <a:ext cx="3248025" cy="675574"/>
          </a:xfrm>
          <a:prstGeom prst="wedgeRoundRectCallout">
            <a:avLst>
              <a:gd name="adj1" fmla="val 23415"/>
              <a:gd name="adj2" fmla="val 72776"/>
              <a:gd name="adj3" fmla="val 16667"/>
            </a:avLst>
          </a:prstGeom>
          <a:solidFill>
            <a:srgbClr val="D19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你怎么了？</a:t>
            </a:r>
          </a:p>
        </p:txBody>
      </p:sp>
      <p:sp>
        <p:nvSpPr>
          <p:cNvPr id="25" name="对话气泡: 椭圆形 24">
            <a:extLst>
              <a:ext uri="{FF2B5EF4-FFF2-40B4-BE49-F238E27FC236}">
                <a16:creationId xmlns:a16="http://schemas.microsoft.com/office/drawing/2014/main" id="{1796FD4E-AF79-4C5C-8D14-200474D9C391}"/>
              </a:ext>
            </a:extLst>
          </p:cNvPr>
          <p:cNvSpPr/>
          <p:nvPr/>
        </p:nvSpPr>
        <p:spPr>
          <a:xfrm>
            <a:off x="3413763" y="656903"/>
            <a:ext cx="2441250" cy="1821038"/>
          </a:xfrm>
          <a:prstGeom prst="wedgeEllipseCallout">
            <a:avLst>
              <a:gd name="adj1" fmla="val 54716"/>
              <a:gd name="adj2" fmla="val 2058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6534EF4F-6D1B-46B0-BAB2-2F74BE39D482}"/>
              </a:ext>
            </a:extLst>
          </p:cNvPr>
          <p:cNvSpPr/>
          <p:nvPr/>
        </p:nvSpPr>
        <p:spPr>
          <a:xfrm>
            <a:off x="99551" y="4322511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头疼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0C3E99BC-BA30-4196-889C-433D4B08787F}"/>
              </a:ext>
            </a:extLst>
          </p:cNvPr>
          <p:cNvSpPr/>
          <p:nvPr/>
        </p:nvSpPr>
        <p:spPr>
          <a:xfrm>
            <a:off x="3725226" y="4322511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咳嗽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1C65D35-6CE9-4DC1-8282-BA42B5093452}"/>
              </a:ext>
            </a:extLst>
          </p:cNvPr>
          <p:cNvSpPr/>
          <p:nvPr/>
        </p:nvSpPr>
        <p:spPr>
          <a:xfrm>
            <a:off x="1912388" y="5074314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打喷嚏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333FD975-8DF6-44E0-AF6D-B0B92632047F}"/>
              </a:ext>
            </a:extLst>
          </p:cNvPr>
          <p:cNvSpPr/>
          <p:nvPr/>
        </p:nvSpPr>
        <p:spPr>
          <a:xfrm>
            <a:off x="3725226" y="5074314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嗓子疼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DFF18F7A-AC6D-4177-8B82-E6EC92C4CD44}"/>
              </a:ext>
            </a:extLst>
          </p:cNvPr>
          <p:cNvSpPr/>
          <p:nvPr/>
        </p:nvSpPr>
        <p:spPr>
          <a:xfrm>
            <a:off x="99551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吃药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12EE33F-9C25-4611-9684-71536A46FB37}"/>
              </a:ext>
            </a:extLst>
          </p:cNvPr>
          <p:cNvSpPr/>
          <p:nvPr/>
        </p:nvSpPr>
        <p:spPr>
          <a:xfrm>
            <a:off x="1912388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打针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9596609F-CEA5-4BC7-A00E-7911B62C3119}"/>
              </a:ext>
            </a:extLst>
          </p:cNvPr>
          <p:cNvSpPr/>
          <p:nvPr/>
        </p:nvSpPr>
        <p:spPr>
          <a:xfrm>
            <a:off x="3725226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量体温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404E4C0-AF22-4C91-8922-8D53481AB2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211" y="747343"/>
            <a:ext cx="1640158" cy="1640158"/>
          </a:xfrm>
          <a:prstGeom prst="rect">
            <a:avLst/>
          </a:prstGeom>
        </p:spPr>
      </p:pic>
      <p:sp>
        <p:nvSpPr>
          <p:cNvPr id="15" name="任意多边形: 形状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5F6F2E-C532-48F3-B42D-BAD5C6747734}"/>
              </a:ext>
            </a:extLst>
          </p:cNvPr>
          <p:cNvSpPr/>
          <p:nvPr/>
        </p:nvSpPr>
        <p:spPr>
          <a:xfrm>
            <a:off x="10961558" y="5800902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83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5" grpId="0" animBg="1"/>
      <p:bldP spid="4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B84160AB-340F-433D-8F22-EE370C3D7132}"/>
              </a:ext>
            </a:extLst>
          </p:cNvPr>
          <p:cNvSpPr/>
          <p:nvPr/>
        </p:nvSpPr>
        <p:spPr>
          <a:xfrm>
            <a:off x="7381874" y="656903"/>
            <a:ext cx="3248025" cy="675574"/>
          </a:xfrm>
          <a:prstGeom prst="wedgeRoundRectCallout">
            <a:avLst>
              <a:gd name="adj1" fmla="val 23415"/>
              <a:gd name="adj2" fmla="val 72776"/>
              <a:gd name="adj3" fmla="val 16667"/>
            </a:avLst>
          </a:prstGeom>
          <a:solidFill>
            <a:srgbClr val="D19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你怎么了？</a:t>
            </a:r>
          </a:p>
        </p:txBody>
      </p:sp>
      <p:sp>
        <p:nvSpPr>
          <p:cNvPr id="25" name="对话气泡: 椭圆形 24">
            <a:extLst>
              <a:ext uri="{FF2B5EF4-FFF2-40B4-BE49-F238E27FC236}">
                <a16:creationId xmlns:a16="http://schemas.microsoft.com/office/drawing/2014/main" id="{1796FD4E-AF79-4C5C-8D14-200474D9C391}"/>
              </a:ext>
            </a:extLst>
          </p:cNvPr>
          <p:cNvSpPr/>
          <p:nvPr/>
        </p:nvSpPr>
        <p:spPr>
          <a:xfrm>
            <a:off x="3413763" y="656903"/>
            <a:ext cx="2441250" cy="1821038"/>
          </a:xfrm>
          <a:prstGeom prst="wedgeEllipseCallout">
            <a:avLst>
              <a:gd name="adj1" fmla="val 54716"/>
              <a:gd name="adj2" fmla="val 2058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0C3E99BC-BA30-4196-889C-433D4B08787F}"/>
              </a:ext>
            </a:extLst>
          </p:cNvPr>
          <p:cNvSpPr/>
          <p:nvPr/>
        </p:nvSpPr>
        <p:spPr>
          <a:xfrm>
            <a:off x="3725226" y="4322511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咳嗽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1C65D35-6CE9-4DC1-8282-BA42B5093452}"/>
              </a:ext>
            </a:extLst>
          </p:cNvPr>
          <p:cNvSpPr/>
          <p:nvPr/>
        </p:nvSpPr>
        <p:spPr>
          <a:xfrm>
            <a:off x="1912388" y="5074314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打喷嚏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333FD975-8DF6-44E0-AF6D-B0B92632047F}"/>
              </a:ext>
            </a:extLst>
          </p:cNvPr>
          <p:cNvSpPr/>
          <p:nvPr/>
        </p:nvSpPr>
        <p:spPr>
          <a:xfrm>
            <a:off x="3725226" y="5074314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嗓子疼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DFF18F7A-AC6D-4177-8B82-E6EC92C4CD44}"/>
              </a:ext>
            </a:extLst>
          </p:cNvPr>
          <p:cNvSpPr/>
          <p:nvPr/>
        </p:nvSpPr>
        <p:spPr>
          <a:xfrm>
            <a:off x="99551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吃药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12EE33F-9C25-4611-9684-71536A46FB37}"/>
              </a:ext>
            </a:extLst>
          </p:cNvPr>
          <p:cNvSpPr/>
          <p:nvPr/>
        </p:nvSpPr>
        <p:spPr>
          <a:xfrm>
            <a:off x="1912388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打针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9596609F-CEA5-4BC7-A00E-7911B62C3119}"/>
              </a:ext>
            </a:extLst>
          </p:cNvPr>
          <p:cNvSpPr/>
          <p:nvPr/>
        </p:nvSpPr>
        <p:spPr>
          <a:xfrm>
            <a:off x="3725226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量体温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CB45398-18E8-420D-8405-4E65AD68B0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48" y="313094"/>
            <a:ext cx="2491956" cy="2491956"/>
          </a:xfrm>
          <a:prstGeom prst="rect">
            <a:avLst/>
          </a:prstGeom>
        </p:spPr>
      </p:pic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CA782E-32FC-4664-B080-61B62855E681}"/>
              </a:ext>
            </a:extLst>
          </p:cNvPr>
          <p:cNvSpPr/>
          <p:nvPr/>
        </p:nvSpPr>
        <p:spPr>
          <a:xfrm>
            <a:off x="10961558" y="5800902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B84160AB-340F-433D-8F22-EE370C3D7132}"/>
              </a:ext>
            </a:extLst>
          </p:cNvPr>
          <p:cNvSpPr/>
          <p:nvPr/>
        </p:nvSpPr>
        <p:spPr>
          <a:xfrm>
            <a:off x="7381874" y="656903"/>
            <a:ext cx="3248025" cy="675574"/>
          </a:xfrm>
          <a:prstGeom prst="wedgeRoundRectCallout">
            <a:avLst>
              <a:gd name="adj1" fmla="val 23415"/>
              <a:gd name="adj2" fmla="val 72776"/>
              <a:gd name="adj3" fmla="val 16667"/>
            </a:avLst>
          </a:prstGeom>
          <a:solidFill>
            <a:srgbClr val="D19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你怎么了？</a:t>
            </a:r>
          </a:p>
        </p:txBody>
      </p:sp>
      <p:sp>
        <p:nvSpPr>
          <p:cNvPr id="25" name="对话气泡: 椭圆形 24">
            <a:extLst>
              <a:ext uri="{FF2B5EF4-FFF2-40B4-BE49-F238E27FC236}">
                <a16:creationId xmlns:a16="http://schemas.microsoft.com/office/drawing/2014/main" id="{1796FD4E-AF79-4C5C-8D14-200474D9C391}"/>
              </a:ext>
            </a:extLst>
          </p:cNvPr>
          <p:cNvSpPr/>
          <p:nvPr/>
        </p:nvSpPr>
        <p:spPr>
          <a:xfrm>
            <a:off x="3413763" y="656903"/>
            <a:ext cx="2441250" cy="1821038"/>
          </a:xfrm>
          <a:prstGeom prst="wedgeEllipseCallout">
            <a:avLst>
              <a:gd name="adj1" fmla="val 54716"/>
              <a:gd name="adj2" fmla="val 2058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1C65D35-6CE9-4DC1-8282-BA42B5093452}"/>
              </a:ext>
            </a:extLst>
          </p:cNvPr>
          <p:cNvSpPr/>
          <p:nvPr/>
        </p:nvSpPr>
        <p:spPr>
          <a:xfrm>
            <a:off x="1912388" y="5074314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打喷嚏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333FD975-8DF6-44E0-AF6D-B0B92632047F}"/>
              </a:ext>
            </a:extLst>
          </p:cNvPr>
          <p:cNvSpPr/>
          <p:nvPr/>
        </p:nvSpPr>
        <p:spPr>
          <a:xfrm>
            <a:off x="3725226" y="5074314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嗓子疼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DFF18F7A-AC6D-4177-8B82-E6EC92C4CD44}"/>
              </a:ext>
            </a:extLst>
          </p:cNvPr>
          <p:cNvSpPr/>
          <p:nvPr/>
        </p:nvSpPr>
        <p:spPr>
          <a:xfrm>
            <a:off x="99551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吃药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12EE33F-9C25-4611-9684-71536A46FB37}"/>
              </a:ext>
            </a:extLst>
          </p:cNvPr>
          <p:cNvSpPr/>
          <p:nvPr/>
        </p:nvSpPr>
        <p:spPr>
          <a:xfrm>
            <a:off x="1912388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打针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9596609F-CEA5-4BC7-A00E-7911B62C3119}"/>
              </a:ext>
            </a:extLst>
          </p:cNvPr>
          <p:cNvSpPr/>
          <p:nvPr/>
        </p:nvSpPr>
        <p:spPr>
          <a:xfrm>
            <a:off x="3725226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量体温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E6F63BD-CB14-42CB-A552-3A00C51675E4}"/>
              </a:ext>
            </a:extLst>
          </p:cNvPr>
          <p:cNvGrpSpPr/>
          <p:nvPr/>
        </p:nvGrpSpPr>
        <p:grpSpPr>
          <a:xfrm>
            <a:off x="3481067" y="442199"/>
            <a:ext cx="2250446" cy="2250446"/>
            <a:chOff x="7322579" y="1844675"/>
            <a:chExt cx="3018842" cy="3018842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0FE7F63F-565E-4BA0-B6EA-6B866F0B3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22579" y="1844675"/>
              <a:ext cx="3018842" cy="3018842"/>
            </a:xfrm>
            <a:custGeom>
              <a:avLst/>
              <a:gdLst>
                <a:gd name="connsiteX0" fmla="*/ 0 w 3018842"/>
                <a:gd name="connsiteY0" fmla="*/ 0 h 3018842"/>
                <a:gd name="connsiteX1" fmla="*/ 3018842 w 3018842"/>
                <a:gd name="connsiteY1" fmla="*/ 0 h 3018842"/>
                <a:gd name="connsiteX2" fmla="*/ 3018842 w 3018842"/>
                <a:gd name="connsiteY2" fmla="*/ 3018842 h 3018842"/>
                <a:gd name="connsiteX3" fmla="*/ 0 w 3018842"/>
                <a:gd name="connsiteY3" fmla="*/ 3018842 h 3018842"/>
                <a:gd name="connsiteX4" fmla="*/ 0 w 3018842"/>
                <a:gd name="connsiteY4" fmla="*/ 0 h 3018842"/>
                <a:gd name="connsiteX5" fmla="*/ 2248394 w 3018842"/>
                <a:gd name="connsiteY5" fmla="*/ 1183663 h 3018842"/>
                <a:gd name="connsiteX6" fmla="*/ 2088408 w 3018842"/>
                <a:gd name="connsiteY6" fmla="*/ 1353670 h 3018842"/>
                <a:gd name="connsiteX7" fmla="*/ 2248394 w 3018842"/>
                <a:gd name="connsiteY7" fmla="*/ 1523677 h 3018842"/>
                <a:gd name="connsiteX8" fmla="*/ 2408380 w 3018842"/>
                <a:gd name="connsiteY8" fmla="*/ 1353670 h 3018842"/>
                <a:gd name="connsiteX9" fmla="*/ 2248394 w 3018842"/>
                <a:gd name="connsiteY9" fmla="*/ 1183663 h 301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8842" h="3018842">
                  <a:moveTo>
                    <a:pt x="0" y="0"/>
                  </a:moveTo>
                  <a:lnTo>
                    <a:pt x="3018842" y="0"/>
                  </a:lnTo>
                  <a:lnTo>
                    <a:pt x="3018842" y="3018842"/>
                  </a:lnTo>
                  <a:lnTo>
                    <a:pt x="0" y="3018842"/>
                  </a:lnTo>
                  <a:lnTo>
                    <a:pt x="0" y="0"/>
                  </a:lnTo>
                  <a:close/>
                  <a:moveTo>
                    <a:pt x="2248394" y="1183663"/>
                  </a:moveTo>
                  <a:cubicBezTo>
                    <a:pt x="2160036" y="1183663"/>
                    <a:pt x="2088408" y="1259778"/>
                    <a:pt x="2088408" y="1353670"/>
                  </a:cubicBezTo>
                  <a:cubicBezTo>
                    <a:pt x="2088408" y="1447562"/>
                    <a:pt x="2160036" y="1523677"/>
                    <a:pt x="2248394" y="1523677"/>
                  </a:cubicBezTo>
                  <a:cubicBezTo>
                    <a:pt x="2336752" y="1523677"/>
                    <a:pt x="2408380" y="1447562"/>
                    <a:pt x="2408380" y="1353670"/>
                  </a:cubicBezTo>
                  <a:cubicBezTo>
                    <a:pt x="2408380" y="1259778"/>
                    <a:pt x="2336752" y="1183663"/>
                    <a:pt x="2248394" y="1183663"/>
                  </a:cubicBezTo>
                  <a:close/>
                </a:path>
              </a:pathLst>
            </a:custGeom>
          </p:spPr>
        </p:pic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1208C3A-ACAE-4F0F-9478-857508748B0B}"/>
                </a:ext>
              </a:extLst>
            </p:cNvPr>
            <p:cNvSpPr/>
            <p:nvPr/>
          </p:nvSpPr>
          <p:spPr>
            <a:xfrm flipH="1">
              <a:off x="8730603" y="3307704"/>
              <a:ext cx="138626" cy="121296"/>
            </a:xfrm>
            <a:prstGeom prst="ellipse">
              <a:avLst/>
            </a:prstGeom>
            <a:solidFill>
              <a:srgbClr val="E58777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任意多边形: 形状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C7EF78-D84A-48C5-9714-608CDF0DA693}"/>
              </a:ext>
            </a:extLst>
          </p:cNvPr>
          <p:cNvSpPr/>
          <p:nvPr/>
        </p:nvSpPr>
        <p:spPr>
          <a:xfrm>
            <a:off x="10961558" y="5800902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32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B84160AB-340F-433D-8F22-EE370C3D7132}"/>
              </a:ext>
            </a:extLst>
          </p:cNvPr>
          <p:cNvSpPr/>
          <p:nvPr/>
        </p:nvSpPr>
        <p:spPr>
          <a:xfrm>
            <a:off x="7381874" y="656903"/>
            <a:ext cx="3248025" cy="675574"/>
          </a:xfrm>
          <a:prstGeom prst="wedgeRoundRectCallout">
            <a:avLst>
              <a:gd name="adj1" fmla="val 23415"/>
              <a:gd name="adj2" fmla="val 72776"/>
              <a:gd name="adj3" fmla="val 16667"/>
            </a:avLst>
          </a:prstGeom>
          <a:solidFill>
            <a:srgbClr val="D19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你怎么了？</a:t>
            </a:r>
          </a:p>
        </p:txBody>
      </p:sp>
      <p:sp>
        <p:nvSpPr>
          <p:cNvPr id="25" name="对话气泡: 椭圆形 24">
            <a:extLst>
              <a:ext uri="{FF2B5EF4-FFF2-40B4-BE49-F238E27FC236}">
                <a16:creationId xmlns:a16="http://schemas.microsoft.com/office/drawing/2014/main" id="{1796FD4E-AF79-4C5C-8D14-200474D9C391}"/>
              </a:ext>
            </a:extLst>
          </p:cNvPr>
          <p:cNvSpPr/>
          <p:nvPr/>
        </p:nvSpPr>
        <p:spPr>
          <a:xfrm>
            <a:off x="3413763" y="656903"/>
            <a:ext cx="2441250" cy="1821038"/>
          </a:xfrm>
          <a:prstGeom prst="wedgeEllipseCallout">
            <a:avLst>
              <a:gd name="adj1" fmla="val 54716"/>
              <a:gd name="adj2" fmla="val 2058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1C65D35-6CE9-4DC1-8282-BA42B5093452}"/>
              </a:ext>
            </a:extLst>
          </p:cNvPr>
          <p:cNvSpPr/>
          <p:nvPr/>
        </p:nvSpPr>
        <p:spPr>
          <a:xfrm>
            <a:off x="1912388" y="5074314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打喷嚏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DFF18F7A-AC6D-4177-8B82-E6EC92C4CD44}"/>
              </a:ext>
            </a:extLst>
          </p:cNvPr>
          <p:cNvSpPr/>
          <p:nvPr/>
        </p:nvSpPr>
        <p:spPr>
          <a:xfrm>
            <a:off x="99551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吃药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12EE33F-9C25-4611-9684-71536A46FB37}"/>
              </a:ext>
            </a:extLst>
          </p:cNvPr>
          <p:cNvSpPr/>
          <p:nvPr/>
        </p:nvSpPr>
        <p:spPr>
          <a:xfrm>
            <a:off x="1912388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打针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9596609F-CEA5-4BC7-A00E-7911B62C3119}"/>
              </a:ext>
            </a:extLst>
          </p:cNvPr>
          <p:cNvSpPr/>
          <p:nvPr/>
        </p:nvSpPr>
        <p:spPr>
          <a:xfrm>
            <a:off x="3725226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量体温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3D68D94-49CC-43E6-A44A-91B755C583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422" y="259297"/>
            <a:ext cx="2616250" cy="2616250"/>
          </a:xfrm>
          <a:prstGeom prst="rect">
            <a:avLst/>
          </a:prstGeom>
        </p:spPr>
      </p:pic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02E801-0B05-4C08-93E5-1ECCA3D68D42}"/>
              </a:ext>
            </a:extLst>
          </p:cNvPr>
          <p:cNvSpPr/>
          <p:nvPr/>
        </p:nvSpPr>
        <p:spPr>
          <a:xfrm>
            <a:off x="10961558" y="5800902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0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3DD9D19-D450-4E02-9514-DF46E470EF83}"/>
              </a:ext>
            </a:extLst>
          </p:cNvPr>
          <p:cNvGrpSpPr/>
          <p:nvPr/>
        </p:nvGrpSpPr>
        <p:grpSpPr>
          <a:xfrm>
            <a:off x="981075" y="959713"/>
            <a:ext cx="10258425" cy="4922571"/>
            <a:chOff x="2514584" y="1207363"/>
            <a:chExt cx="7368466" cy="492257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D647E0E2-0116-441E-BD7A-52CE82F14325}"/>
                </a:ext>
              </a:extLst>
            </p:cNvPr>
            <p:cNvSpPr/>
            <p:nvPr/>
          </p:nvSpPr>
          <p:spPr>
            <a:xfrm>
              <a:off x="2514584" y="1207363"/>
              <a:ext cx="7368466" cy="4922571"/>
            </a:xfrm>
            <a:prstGeom prst="roundRect">
              <a:avLst>
                <a:gd name="adj" fmla="val 184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16B04BE-D138-4F19-82BF-130FE1E88701}"/>
                </a:ext>
              </a:extLst>
            </p:cNvPr>
            <p:cNvGrpSpPr/>
            <p:nvPr/>
          </p:nvGrpSpPr>
          <p:grpSpPr>
            <a:xfrm>
              <a:off x="2745403" y="1393793"/>
              <a:ext cx="6886114" cy="4563122"/>
              <a:chOff x="2745403" y="1393793"/>
              <a:chExt cx="6886114" cy="456312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FD98075B-90B6-47AB-BB77-7E946712363F}"/>
                  </a:ext>
                </a:extLst>
              </p:cNvPr>
              <p:cNvSpPr/>
              <p:nvPr/>
            </p:nvSpPr>
            <p:spPr>
              <a:xfrm>
                <a:off x="2745403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22563993-5CE9-4A8F-815D-9C87DE606B6A}"/>
                  </a:ext>
                </a:extLst>
              </p:cNvPr>
              <p:cNvSpPr/>
              <p:nvPr/>
            </p:nvSpPr>
            <p:spPr>
              <a:xfrm>
                <a:off x="6189940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aphicFrame>
        <p:nvGraphicFramePr>
          <p:cNvPr id="3" name="表格 16">
            <a:extLst>
              <a:ext uri="{FF2B5EF4-FFF2-40B4-BE49-F238E27FC236}">
                <a16:creationId xmlns:a16="http://schemas.microsoft.com/office/drawing/2014/main" id="{1391B5A8-291C-45DF-8955-06B31481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812351"/>
              </p:ext>
            </p:extLst>
          </p:nvPr>
        </p:nvGraphicFramePr>
        <p:xfrm>
          <a:off x="1523566" y="1487969"/>
          <a:ext cx="4376713" cy="371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感冒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ɡǎnmào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头疼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tóuténɡ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发烧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fāshāo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63674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嗓子疼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sǎnɡzi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ténɡ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04252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咳嗽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késou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951490"/>
                  </a:ext>
                </a:extLst>
              </a:tr>
            </a:tbl>
          </a:graphicData>
        </a:graphic>
      </p:graphicFrame>
      <p:graphicFrame>
        <p:nvGraphicFramePr>
          <p:cNvPr id="4" name="表格 16">
            <a:extLst>
              <a:ext uri="{FF2B5EF4-FFF2-40B4-BE49-F238E27FC236}">
                <a16:creationId xmlns:a16="http://schemas.microsoft.com/office/drawing/2014/main" id="{88519D9B-AB53-46E6-8505-2B9DBEC0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770117"/>
              </p:ext>
            </p:extLst>
          </p:nvPr>
        </p:nvGraphicFramePr>
        <p:xfrm>
          <a:off x="6329387" y="1487969"/>
          <a:ext cx="4376713" cy="371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6.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流鼻涕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liú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bítì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7.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打喷嚏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dǎ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pēntì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8.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量体温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liánɡ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tǐwēn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9.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吃药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chī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yào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605763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打针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dǎ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zhēn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3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4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B84160AB-340F-433D-8F22-EE370C3D7132}"/>
              </a:ext>
            </a:extLst>
          </p:cNvPr>
          <p:cNvSpPr/>
          <p:nvPr/>
        </p:nvSpPr>
        <p:spPr>
          <a:xfrm>
            <a:off x="7233313" y="656903"/>
            <a:ext cx="4544705" cy="675574"/>
          </a:xfrm>
          <a:prstGeom prst="wedgeRoundRectCallout">
            <a:avLst>
              <a:gd name="adj1" fmla="val 23415"/>
              <a:gd name="adj2" fmla="val 72776"/>
              <a:gd name="adj3" fmla="val 16667"/>
            </a:avLst>
          </a:prstGeom>
          <a:solidFill>
            <a:srgbClr val="D19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你需要</a:t>
            </a:r>
            <a:r>
              <a:rPr lang="en-US" altLang="zh-CN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DFF18F7A-AC6D-4177-8B82-E6EC92C4CD44}"/>
              </a:ext>
            </a:extLst>
          </p:cNvPr>
          <p:cNvSpPr/>
          <p:nvPr/>
        </p:nvSpPr>
        <p:spPr>
          <a:xfrm>
            <a:off x="99551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吃药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12EE33F-9C25-4611-9684-71536A46FB37}"/>
              </a:ext>
            </a:extLst>
          </p:cNvPr>
          <p:cNvSpPr/>
          <p:nvPr/>
        </p:nvSpPr>
        <p:spPr>
          <a:xfrm>
            <a:off x="1912388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打针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9596609F-CEA5-4BC7-A00E-7911B62C3119}"/>
              </a:ext>
            </a:extLst>
          </p:cNvPr>
          <p:cNvSpPr/>
          <p:nvPr/>
        </p:nvSpPr>
        <p:spPr>
          <a:xfrm>
            <a:off x="3725226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量体温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0A0E87-3206-49E4-ABD1-400064931A03}"/>
              </a:ext>
            </a:extLst>
          </p:cNvPr>
          <p:cNvSpPr/>
          <p:nvPr/>
        </p:nvSpPr>
        <p:spPr>
          <a:xfrm>
            <a:off x="10961558" y="5800902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00AED1D7-BB7E-4475-9A21-FA8563A91074}"/>
              </a:ext>
            </a:extLst>
          </p:cNvPr>
          <p:cNvSpPr/>
          <p:nvPr/>
        </p:nvSpPr>
        <p:spPr>
          <a:xfrm>
            <a:off x="8017294" y="3429000"/>
            <a:ext cx="2441250" cy="1821038"/>
          </a:xfrm>
          <a:prstGeom prst="wedgeEllipseCallout">
            <a:avLst>
              <a:gd name="adj1" fmla="val 14999"/>
              <a:gd name="adj2" fmla="val -7984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510059-C71B-473D-ABE0-9494F19C40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388" y="3590976"/>
            <a:ext cx="1659062" cy="165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B84160AB-340F-433D-8F22-EE370C3D7132}"/>
              </a:ext>
            </a:extLst>
          </p:cNvPr>
          <p:cNvSpPr/>
          <p:nvPr/>
        </p:nvSpPr>
        <p:spPr>
          <a:xfrm>
            <a:off x="7233313" y="656903"/>
            <a:ext cx="4544705" cy="675574"/>
          </a:xfrm>
          <a:prstGeom prst="wedgeRoundRectCallout">
            <a:avLst>
              <a:gd name="adj1" fmla="val 23415"/>
              <a:gd name="adj2" fmla="val 72776"/>
              <a:gd name="adj3" fmla="val 16667"/>
            </a:avLst>
          </a:prstGeom>
          <a:solidFill>
            <a:srgbClr val="D19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你需要</a:t>
            </a:r>
            <a:r>
              <a:rPr lang="en-US" altLang="zh-CN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sp>
        <p:nvSpPr>
          <p:cNvPr id="25" name="对话气泡: 椭圆形 24">
            <a:extLst>
              <a:ext uri="{FF2B5EF4-FFF2-40B4-BE49-F238E27FC236}">
                <a16:creationId xmlns:a16="http://schemas.microsoft.com/office/drawing/2014/main" id="{1796FD4E-AF79-4C5C-8D14-200474D9C391}"/>
              </a:ext>
            </a:extLst>
          </p:cNvPr>
          <p:cNvSpPr/>
          <p:nvPr/>
        </p:nvSpPr>
        <p:spPr>
          <a:xfrm>
            <a:off x="8017294" y="3429000"/>
            <a:ext cx="2441250" cy="1821038"/>
          </a:xfrm>
          <a:prstGeom prst="wedgeEllipseCallout">
            <a:avLst>
              <a:gd name="adj1" fmla="val 14999"/>
              <a:gd name="adj2" fmla="val -7984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DFF18F7A-AC6D-4177-8B82-E6EC92C4CD44}"/>
              </a:ext>
            </a:extLst>
          </p:cNvPr>
          <p:cNvSpPr/>
          <p:nvPr/>
        </p:nvSpPr>
        <p:spPr>
          <a:xfrm>
            <a:off x="99551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吃药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12EE33F-9C25-4611-9684-71536A46FB37}"/>
              </a:ext>
            </a:extLst>
          </p:cNvPr>
          <p:cNvSpPr/>
          <p:nvPr/>
        </p:nvSpPr>
        <p:spPr>
          <a:xfrm>
            <a:off x="1912388" y="5817167"/>
            <a:ext cx="1762128" cy="75180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打针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9813E2-6751-49CB-A8AB-474FF431ED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197" y="3688845"/>
            <a:ext cx="1385248" cy="1385248"/>
          </a:xfrm>
          <a:prstGeom prst="rect">
            <a:avLst/>
          </a:prstGeom>
        </p:spPr>
      </p:pic>
      <p:sp>
        <p:nvSpPr>
          <p:cNvPr id="15" name="任意多边形: 形状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5104DE-8DDA-4CA4-AF08-B3B71FEAB90E}"/>
              </a:ext>
            </a:extLst>
          </p:cNvPr>
          <p:cNvSpPr/>
          <p:nvPr/>
        </p:nvSpPr>
        <p:spPr>
          <a:xfrm>
            <a:off x="10961558" y="5800902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2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15" grpId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B84160AB-340F-433D-8F22-EE370C3D7132}"/>
              </a:ext>
            </a:extLst>
          </p:cNvPr>
          <p:cNvSpPr/>
          <p:nvPr/>
        </p:nvSpPr>
        <p:spPr>
          <a:xfrm>
            <a:off x="7233313" y="656903"/>
            <a:ext cx="4544705" cy="675574"/>
          </a:xfrm>
          <a:prstGeom prst="wedgeRoundRectCallout">
            <a:avLst>
              <a:gd name="adj1" fmla="val 23415"/>
              <a:gd name="adj2" fmla="val 72776"/>
              <a:gd name="adj3" fmla="val 16667"/>
            </a:avLst>
          </a:prstGeom>
          <a:solidFill>
            <a:srgbClr val="D19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你需要</a:t>
            </a:r>
            <a:r>
              <a:rPr lang="en-US" altLang="zh-CN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12EE33F-9C25-4611-9684-71536A46FB37}"/>
              </a:ext>
            </a:extLst>
          </p:cNvPr>
          <p:cNvSpPr/>
          <p:nvPr/>
        </p:nvSpPr>
        <p:spPr>
          <a:xfrm>
            <a:off x="1912388" y="5817167"/>
            <a:ext cx="1762128" cy="75180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打针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0A0E87-3206-49E4-ABD1-400064931A03}"/>
              </a:ext>
            </a:extLst>
          </p:cNvPr>
          <p:cNvSpPr/>
          <p:nvPr/>
        </p:nvSpPr>
        <p:spPr>
          <a:xfrm>
            <a:off x="10961558" y="5800902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ECCD1250-958E-40A9-9BF2-08D30BBB9559}"/>
              </a:ext>
            </a:extLst>
          </p:cNvPr>
          <p:cNvSpPr/>
          <p:nvPr/>
        </p:nvSpPr>
        <p:spPr>
          <a:xfrm>
            <a:off x="8017294" y="3429000"/>
            <a:ext cx="2441250" cy="1821038"/>
          </a:xfrm>
          <a:prstGeom prst="wedgeEllipseCallout">
            <a:avLst>
              <a:gd name="adj1" fmla="val 14999"/>
              <a:gd name="adj2" fmla="val -7984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2D9F9E0-70C6-4556-867F-43A0D907C4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537" y="3696137"/>
            <a:ext cx="1286764" cy="12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  <a:extLst>
              <a:ext uri="{FF2B5EF4-FFF2-40B4-BE49-F238E27FC236}">
                <a16:creationId xmlns:a16="http://schemas.microsoft.com/office/drawing/2014/main" id="{400DF77A-D064-47B8-84F1-7947D75E3D47}"/>
              </a:ext>
            </a:extLst>
          </p:cNvPr>
          <p:cNvSpPr/>
          <p:nvPr/>
        </p:nvSpPr>
        <p:spPr>
          <a:xfrm>
            <a:off x="3324225" y="5924550"/>
            <a:ext cx="5686425" cy="42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获取对外汉语教学资源，让你的课堂更精彩！</a:t>
            </a:r>
          </a:p>
        </p:txBody>
      </p:sp>
    </p:spTree>
    <p:extLst>
      <p:ext uri="{BB962C8B-B14F-4D97-AF65-F5344CB8AC3E}">
        <p14:creationId xmlns:p14="http://schemas.microsoft.com/office/powerpoint/2010/main" val="262104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感冒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ɡǎnmào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1299EC4-1B77-4DE1-8EB0-3F2DD2688044}"/>
              </a:ext>
            </a:extLst>
          </p:cNvPr>
          <p:cNvGrpSpPr/>
          <p:nvPr/>
        </p:nvGrpSpPr>
        <p:grpSpPr>
          <a:xfrm>
            <a:off x="6892038" y="1547880"/>
            <a:ext cx="4056700" cy="3555452"/>
            <a:chOff x="6892038" y="1547880"/>
            <a:chExt cx="4056700" cy="355545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8DB8213-043C-4A1E-9584-A93E9559F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2038" y="3045338"/>
              <a:ext cx="2057994" cy="205799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1F997C1-CD2D-4492-BB2E-A574594F6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6022" y="3045338"/>
              <a:ext cx="1952716" cy="1952716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A8B886-FB99-4674-8A2B-F0A083C90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1035" y="1547880"/>
              <a:ext cx="1881120" cy="1881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62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id="{57989A53-EACA-4260-B3FB-5C7946E0A3A6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发烧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1469DD2-F17B-4A24-B883-21D57181F505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fāshāo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ADB198-7C6C-47F0-858C-525F3A21C6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758" y="1920520"/>
            <a:ext cx="2815390" cy="28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1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9A6B5E10-4B87-4E62-82BB-A99F05A2AB10}"/>
              </a:ext>
            </a:extLst>
          </p:cNvPr>
          <p:cNvSpPr/>
          <p:nvPr/>
        </p:nvSpPr>
        <p:spPr>
          <a:xfrm>
            <a:off x="6880187" y="1703196"/>
            <a:ext cx="4097774" cy="3369882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noFill/>
          </a:ln>
          <a:effectLst>
            <a:glow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2DBF116-13EB-41A7-BCAF-E89D9156003A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头疼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6391CF9-9BDD-4357-84A4-759631A8A99F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tóuténɡ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592B9AC-B562-4FCD-B0CE-241E673585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548" y="2164010"/>
            <a:ext cx="2549052" cy="254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0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0929115-FDBE-4A3B-A03C-6E9A3D4025E3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流鼻涕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2F1914-2F4F-4021-A2D9-F1C72055901A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liú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bítì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5E56B21-2326-4845-9EB6-B81F11085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905" y="1656001"/>
            <a:ext cx="3396190" cy="33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0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D45FC442-0BDF-4070-BA17-6416F2B593C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打喷嚏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E589E19-C7E5-46C2-862F-0D548C3A3B32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dǎ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pēntì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26D5C92-3905-4F60-A30E-CD34905976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905" y="1656001"/>
            <a:ext cx="3396190" cy="33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3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C324892F-3873-48C0-A916-F543EE491D0B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咳嗽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3613659-F4D7-4FEF-A3D4-4154EB973719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késou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6A1190-EE71-4032-9D88-CD37E54CDD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905" y="1736211"/>
            <a:ext cx="3396190" cy="33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2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7E71E1B-ECF0-4B56-A7AF-27944EDBB51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嗓子疼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A7BD0C-E343-4C6E-99B8-CB4F4A295DBC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sǎnɡzi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ténɡ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D7F1C11-122F-4B03-A0EC-1E9DBBED361C}"/>
              </a:ext>
            </a:extLst>
          </p:cNvPr>
          <p:cNvGrpSpPr/>
          <p:nvPr/>
        </p:nvGrpSpPr>
        <p:grpSpPr>
          <a:xfrm>
            <a:off x="7322579" y="1844675"/>
            <a:ext cx="3018842" cy="3018842"/>
            <a:chOff x="7322579" y="1844675"/>
            <a:chExt cx="3018842" cy="30188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22F87B3-B99C-4D73-8523-132382C74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22579" y="1844675"/>
              <a:ext cx="3018842" cy="3018842"/>
            </a:xfrm>
            <a:custGeom>
              <a:avLst/>
              <a:gdLst>
                <a:gd name="connsiteX0" fmla="*/ 0 w 3018842"/>
                <a:gd name="connsiteY0" fmla="*/ 0 h 3018842"/>
                <a:gd name="connsiteX1" fmla="*/ 3018842 w 3018842"/>
                <a:gd name="connsiteY1" fmla="*/ 0 h 3018842"/>
                <a:gd name="connsiteX2" fmla="*/ 3018842 w 3018842"/>
                <a:gd name="connsiteY2" fmla="*/ 3018842 h 3018842"/>
                <a:gd name="connsiteX3" fmla="*/ 0 w 3018842"/>
                <a:gd name="connsiteY3" fmla="*/ 3018842 h 3018842"/>
                <a:gd name="connsiteX4" fmla="*/ 0 w 3018842"/>
                <a:gd name="connsiteY4" fmla="*/ 0 h 3018842"/>
                <a:gd name="connsiteX5" fmla="*/ 2248394 w 3018842"/>
                <a:gd name="connsiteY5" fmla="*/ 1183663 h 3018842"/>
                <a:gd name="connsiteX6" fmla="*/ 2088408 w 3018842"/>
                <a:gd name="connsiteY6" fmla="*/ 1353670 h 3018842"/>
                <a:gd name="connsiteX7" fmla="*/ 2248394 w 3018842"/>
                <a:gd name="connsiteY7" fmla="*/ 1523677 h 3018842"/>
                <a:gd name="connsiteX8" fmla="*/ 2408380 w 3018842"/>
                <a:gd name="connsiteY8" fmla="*/ 1353670 h 3018842"/>
                <a:gd name="connsiteX9" fmla="*/ 2248394 w 3018842"/>
                <a:gd name="connsiteY9" fmla="*/ 1183663 h 301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8842" h="3018842">
                  <a:moveTo>
                    <a:pt x="0" y="0"/>
                  </a:moveTo>
                  <a:lnTo>
                    <a:pt x="3018842" y="0"/>
                  </a:lnTo>
                  <a:lnTo>
                    <a:pt x="3018842" y="3018842"/>
                  </a:lnTo>
                  <a:lnTo>
                    <a:pt x="0" y="3018842"/>
                  </a:lnTo>
                  <a:lnTo>
                    <a:pt x="0" y="0"/>
                  </a:lnTo>
                  <a:close/>
                  <a:moveTo>
                    <a:pt x="2248394" y="1183663"/>
                  </a:moveTo>
                  <a:cubicBezTo>
                    <a:pt x="2160036" y="1183663"/>
                    <a:pt x="2088408" y="1259778"/>
                    <a:pt x="2088408" y="1353670"/>
                  </a:cubicBezTo>
                  <a:cubicBezTo>
                    <a:pt x="2088408" y="1447562"/>
                    <a:pt x="2160036" y="1523677"/>
                    <a:pt x="2248394" y="1523677"/>
                  </a:cubicBezTo>
                  <a:cubicBezTo>
                    <a:pt x="2336752" y="1523677"/>
                    <a:pt x="2408380" y="1447562"/>
                    <a:pt x="2408380" y="1353670"/>
                  </a:cubicBezTo>
                  <a:cubicBezTo>
                    <a:pt x="2408380" y="1259778"/>
                    <a:pt x="2336752" y="1183663"/>
                    <a:pt x="2248394" y="1183663"/>
                  </a:cubicBezTo>
                  <a:close/>
                </a:path>
              </a:pathLst>
            </a:custGeom>
          </p:spPr>
        </p:pic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F70CEDFC-47F1-4B9A-A5AC-7F37A8F61333}"/>
                </a:ext>
              </a:extLst>
            </p:cNvPr>
            <p:cNvSpPr/>
            <p:nvPr/>
          </p:nvSpPr>
          <p:spPr>
            <a:xfrm flipH="1">
              <a:off x="8730603" y="3307704"/>
              <a:ext cx="138626" cy="121296"/>
            </a:xfrm>
            <a:prstGeom prst="ellipse">
              <a:avLst/>
            </a:prstGeom>
            <a:solidFill>
              <a:srgbClr val="E58777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78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>
            <a:alpha val="34118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algn="l">
          <a:defRPr sz="3200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283</Words>
  <Application>Microsoft Office PowerPoint</Application>
  <PresentationFormat>宽屏</PresentationFormat>
  <Paragraphs>100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GB Pinyinok-B</vt:lpstr>
      <vt:lpstr>Calibri</vt:lpstr>
      <vt:lpstr>Calibri Light</vt:lpstr>
      <vt:lpstr>KaiTi</vt:lpstr>
      <vt:lpstr>等线</vt:lpstr>
      <vt:lpstr>等线 Light</vt:lpstr>
      <vt:lpstr>黑体</vt:lpstr>
      <vt:lpstr>楷体</vt:lpstr>
      <vt:lpstr>字魂70号-灵悦黑体</vt:lpstr>
      <vt:lpstr>Office 主题​​</vt:lpstr>
      <vt:lpstr>1_Office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汉语圈</dc:creator>
  <cp:lastModifiedBy>杨 孜孜</cp:lastModifiedBy>
  <cp:revision>534</cp:revision>
  <dcterms:created xsi:type="dcterms:W3CDTF">2020-02-03T08:18:58Z</dcterms:created>
  <dcterms:modified xsi:type="dcterms:W3CDTF">2020-03-30T04:42:32Z</dcterms:modified>
</cp:coreProperties>
</file>