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8" r:id="rId3"/>
    <p:sldId id="259" r:id="rId4"/>
    <p:sldId id="257" r:id="rId5"/>
    <p:sldId id="260" r:id="rId6"/>
    <p:sldId id="261" r:id="rId7"/>
    <p:sldId id="262" r:id="rId8"/>
    <p:sldId id="263" r:id="rId9"/>
    <p:sldId id="264" r:id="rId10"/>
    <p:sldId id="265" r:id="rId11"/>
    <p:sldId id="266" r:id="rId12"/>
  </p:sldIdLst>
  <p:sldSz cx="9144000" cy="5143500" type="screen16x9"/>
  <p:notesSz cx="6858000" cy="9144000"/>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60" autoAdjust="0"/>
    <p:restoredTop sz="94660"/>
  </p:normalViewPr>
  <p:slideViewPr>
    <p:cSldViewPr snapToGrid="0">
      <p:cViewPr varScale="1">
        <p:scale>
          <a:sx n="154" d="100"/>
          <a:sy n="154" d="100"/>
        </p:scale>
        <p:origin x="600" y="126"/>
      </p:cViewPr>
      <p:guideLst>
        <p:guide orient="horz" pos="1620"/>
        <p:guide pos="2880"/>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A951E4-3A89-4333-93D6-EF767A965353}" type="datetimeFigureOut">
              <a:rPr lang="zh-CN" altLang="en-US" smtClean="0"/>
              <a:t>2018/9/20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FD7933-C712-4784-AC70-F8DB36A7A299}" type="slidenum">
              <a:rPr lang="zh-CN" altLang="en-US" smtClean="0"/>
              <a:t>‹#›</a:t>
            </a:fld>
            <a:endParaRPr lang="zh-CN" altLang="en-US"/>
          </a:p>
        </p:txBody>
      </p:sp>
    </p:spTree>
    <p:extLst>
      <p:ext uri="{BB962C8B-B14F-4D97-AF65-F5344CB8AC3E}">
        <p14:creationId xmlns:p14="http://schemas.microsoft.com/office/powerpoint/2010/main" val="4209218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FD7933-C712-4784-AC70-F8DB36A7A299}" type="slidenum">
              <a:rPr lang="zh-CN" altLang="en-US" smtClean="0"/>
              <a:t>1</a:t>
            </a:fld>
            <a:endParaRPr lang="zh-CN" altLang="en-US"/>
          </a:p>
        </p:txBody>
      </p:sp>
    </p:spTree>
    <p:extLst>
      <p:ext uri="{BB962C8B-B14F-4D97-AF65-F5344CB8AC3E}">
        <p14:creationId xmlns:p14="http://schemas.microsoft.com/office/powerpoint/2010/main" val="31037281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FD7933-C712-4784-AC70-F8DB36A7A299}" type="slidenum">
              <a:rPr lang="zh-CN" altLang="en-US" smtClean="0"/>
              <a:t>10</a:t>
            </a:fld>
            <a:endParaRPr lang="zh-CN" altLang="en-US"/>
          </a:p>
        </p:txBody>
      </p:sp>
    </p:spTree>
    <p:extLst>
      <p:ext uri="{BB962C8B-B14F-4D97-AF65-F5344CB8AC3E}">
        <p14:creationId xmlns:p14="http://schemas.microsoft.com/office/powerpoint/2010/main" val="2695524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FD7933-C712-4784-AC70-F8DB36A7A299}" type="slidenum">
              <a:rPr lang="zh-CN" altLang="en-US" smtClean="0"/>
              <a:t>11</a:t>
            </a:fld>
            <a:endParaRPr lang="zh-CN" altLang="en-US"/>
          </a:p>
        </p:txBody>
      </p:sp>
    </p:spTree>
    <p:extLst>
      <p:ext uri="{BB962C8B-B14F-4D97-AF65-F5344CB8AC3E}">
        <p14:creationId xmlns:p14="http://schemas.microsoft.com/office/powerpoint/2010/main" val="2837004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FD7933-C712-4784-AC70-F8DB36A7A299}" type="slidenum">
              <a:rPr lang="zh-CN" altLang="en-US" smtClean="0"/>
              <a:t>2</a:t>
            </a:fld>
            <a:endParaRPr lang="zh-CN" altLang="en-US"/>
          </a:p>
        </p:txBody>
      </p:sp>
    </p:spTree>
    <p:extLst>
      <p:ext uri="{BB962C8B-B14F-4D97-AF65-F5344CB8AC3E}">
        <p14:creationId xmlns:p14="http://schemas.microsoft.com/office/powerpoint/2010/main" val="280156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FD7933-C712-4784-AC70-F8DB36A7A299}" type="slidenum">
              <a:rPr lang="zh-CN" altLang="en-US" smtClean="0"/>
              <a:t>3</a:t>
            </a:fld>
            <a:endParaRPr lang="zh-CN" altLang="en-US"/>
          </a:p>
        </p:txBody>
      </p:sp>
    </p:spTree>
    <p:extLst>
      <p:ext uri="{BB962C8B-B14F-4D97-AF65-F5344CB8AC3E}">
        <p14:creationId xmlns:p14="http://schemas.microsoft.com/office/powerpoint/2010/main" val="43710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FD7933-C712-4784-AC70-F8DB36A7A299}" type="slidenum">
              <a:rPr lang="zh-CN" altLang="en-US" smtClean="0"/>
              <a:t>4</a:t>
            </a:fld>
            <a:endParaRPr lang="zh-CN" altLang="en-US"/>
          </a:p>
        </p:txBody>
      </p:sp>
    </p:spTree>
    <p:extLst>
      <p:ext uri="{BB962C8B-B14F-4D97-AF65-F5344CB8AC3E}">
        <p14:creationId xmlns:p14="http://schemas.microsoft.com/office/powerpoint/2010/main" val="3803115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FD7933-C712-4784-AC70-F8DB36A7A299}" type="slidenum">
              <a:rPr lang="zh-CN" altLang="en-US" smtClean="0"/>
              <a:t>5</a:t>
            </a:fld>
            <a:endParaRPr lang="zh-CN" altLang="en-US"/>
          </a:p>
        </p:txBody>
      </p:sp>
    </p:spTree>
    <p:extLst>
      <p:ext uri="{BB962C8B-B14F-4D97-AF65-F5344CB8AC3E}">
        <p14:creationId xmlns:p14="http://schemas.microsoft.com/office/powerpoint/2010/main" val="1613819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FD7933-C712-4784-AC70-F8DB36A7A299}" type="slidenum">
              <a:rPr lang="zh-CN" altLang="en-US" smtClean="0"/>
              <a:t>6</a:t>
            </a:fld>
            <a:endParaRPr lang="zh-CN" altLang="en-US"/>
          </a:p>
        </p:txBody>
      </p:sp>
    </p:spTree>
    <p:extLst>
      <p:ext uri="{BB962C8B-B14F-4D97-AF65-F5344CB8AC3E}">
        <p14:creationId xmlns:p14="http://schemas.microsoft.com/office/powerpoint/2010/main" val="870585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FD7933-C712-4784-AC70-F8DB36A7A299}" type="slidenum">
              <a:rPr lang="zh-CN" altLang="en-US" smtClean="0"/>
              <a:t>7</a:t>
            </a:fld>
            <a:endParaRPr lang="zh-CN" altLang="en-US"/>
          </a:p>
        </p:txBody>
      </p:sp>
    </p:spTree>
    <p:extLst>
      <p:ext uri="{BB962C8B-B14F-4D97-AF65-F5344CB8AC3E}">
        <p14:creationId xmlns:p14="http://schemas.microsoft.com/office/powerpoint/2010/main" val="684854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FD7933-C712-4784-AC70-F8DB36A7A299}" type="slidenum">
              <a:rPr lang="zh-CN" altLang="en-US" smtClean="0"/>
              <a:t>8</a:t>
            </a:fld>
            <a:endParaRPr lang="zh-CN" altLang="en-US"/>
          </a:p>
        </p:txBody>
      </p:sp>
    </p:spTree>
    <p:extLst>
      <p:ext uri="{BB962C8B-B14F-4D97-AF65-F5344CB8AC3E}">
        <p14:creationId xmlns:p14="http://schemas.microsoft.com/office/powerpoint/2010/main" val="3804830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FD7933-C712-4784-AC70-F8DB36A7A299}" type="slidenum">
              <a:rPr lang="zh-CN" altLang="en-US" smtClean="0"/>
              <a:t>9</a:t>
            </a:fld>
            <a:endParaRPr lang="zh-CN" altLang="en-US"/>
          </a:p>
        </p:txBody>
      </p:sp>
    </p:spTree>
    <p:extLst>
      <p:ext uri="{BB962C8B-B14F-4D97-AF65-F5344CB8AC3E}">
        <p14:creationId xmlns:p14="http://schemas.microsoft.com/office/powerpoint/2010/main" val="23533888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矩形 3"/>
          <p:cNvSpPr/>
          <p:nvPr userDrawn="1"/>
        </p:nvSpPr>
        <p:spPr>
          <a:xfrm>
            <a:off x="6789504" y="4901263"/>
            <a:ext cx="775136" cy="246221"/>
          </a:xfrm>
          <a:prstGeom prst="rect">
            <a:avLst/>
          </a:prstGeom>
        </p:spPr>
        <p:txBody>
          <a:bodyPr wrap="square">
            <a:spAutoFit/>
          </a:bodyPr>
          <a:lstStyle/>
          <a:p>
            <a:pPr defTabSz="914400"/>
            <a:r>
              <a:rPr lang="en-US" altLang="zh-CN" sz="100" dirty="0">
                <a:solidFill>
                  <a:prstClr val="white"/>
                </a:solidFill>
                <a:ea typeface="宋体"/>
              </a:rPr>
              <a:t>PPT</a:t>
            </a:r>
            <a:r>
              <a:rPr lang="zh-CN" altLang="en-US" sz="100" dirty="0">
                <a:solidFill>
                  <a:prstClr val="white"/>
                </a:solidFill>
                <a:ea typeface="宋体"/>
              </a:rPr>
              <a:t>模板下载：</a:t>
            </a:r>
            <a:r>
              <a:rPr lang="en-US" altLang="zh-CN" sz="100" dirty="0">
                <a:solidFill>
                  <a:prstClr val="white"/>
                </a:solidFill>
                <a:ea typeface="宋体"/>
              </a:rPr>
              <a:t>www.1ppt.com/moban/     </a:t>
            </a:r>
            <a:r>
              <a:rPr lang="zh-CN" altLang="en-US" sz="100" dirty="0">
                <a:solidFill>
                  <a:prstClr val="white"/>
                </a:solidFill>
                <a:ea typeface="宋体"/>
              </a:rPr>
              <a:t>行业</a:t>
            </a:r>
            <a:r>
              <a:rPr lang="en-US" altLang="zh-CN" sz="100" dirty="0">
                <a:solidFill>
                  <a:prstClr val="white"/>
                </a:solidFill>
                <a:ea typeface="宋体"/>
              </a:rPr>
              <a:t>PPT</a:t>
            </a:r>
            <a:r>
              <a:rPr lang="zh-CN" altLang="en-US" sz="100" dirty="0">
                <a:solidFill>
                  <a:prstClr val="white"/>
                </a:solidFill>
                <a:ea typeface="宋体"/>
              </a:rPr>
              <a:t>模板：</a:t>
            </a:r>
            <a:r>
              <a:rPr lang="en-US" altLang="zh-CN" sz="100" dirty="0">
                <a:solidFill>
                  <a:prstClr val="white"/>
                </a:solidFill>
                <a:ea typeface="宋体"/>
              </a:rPr>
              <a:t>www.1ppt.com/hangye/ </a:t>
            </a:r>
          </a:p>
          <a:p>
            <a:pPr defTabSz="914400"/>
            <a:r>
              <a:rPr lang="zh-CN" altLang="en-US" sz="100" dirty="0">
                <a:solidFill>
                  <a:prstClr val="white"/>
                </a:solidFill>
                <a:ea typeface="宋体"/>
              </a:rPr>
              <a:t>节日</a:t>
            </a:r>
            <a:r>
              <a:rPr lang="en-US" altLang="zh-CN" sz="100" dirty="0">
                <a:solidFill>
                  <a:prstClr val="white"/>
                </a:solidFill>
                <a:ea typeface="宋体"/>
              </a:rPr>
              <a:t>PPT</a:t>
            </a:r>
            <a:r>
              <a:rPr lang="zh-CN" altLang="en-US" sz="100" dirty="0">
                <a:solidFill>
                  <a:prstClr val="white"/>
                </a:solidFill>
                <a:ea typeface="宋体"/>
              </a:rPr>
              <a:t>模板：</a:t>
            </a:r>
            <a:r>
              <a:rPr lang="en-US" altLang="zh-CN" sz="100" dirty="0">
                <a:solidFill>
                  <a:prstClr val="white"/>
                </a:solidFill>
                <a:ea typeface="宋体"/>
              </a:rPr>
              <a:t>www.1ppt.com/jieri/           PPT</a:t>
            </a:r>
            <a:r>
              <a:rPr lang="zh-CN" altLang="en-US" sz="100" dirty="0">
                <a:solidFill>
                  <a:prstClr val="white"/>
                </a:solidFill>
                <a:ea typeface="宋体"/>
              </a:rPr>
              <a:t>素材下载：</a:t>
            </a:r>
            <a:r>
              <a:rPr lang="en-US" altLang="zh-CN" sz="100" dirty="0">
                <a:solidFill>
                  <a:prstClr val="white"/>
                </a:solidFill>
                <a:ea typeface="宋体"/>
              </a:rPr>
              <a:t>www.1ppt.com/sucai/</a:t>
            </a:r>
          </a:p>
          <a:p>
            <a:pPr defTabSz="914400"/>
            <a:r>
              <a:rPr lang="en-US" altLang="zh-CN" sz="100" dirty="0">
                <a:solidFill>
                  <a:prstClr val="white"/>
                </a:solidFill>
                <a:ea typeface="宋体"/>
              </a:rPr>
              <a:t>PPT</a:t>
            </a:r>
            <a:r>
              <a:rPr lang="zh-CN" altLang="en-US" sz="100" dirty="0">
                <a:solidFill>
                  <a:prstClr val="white"/>
                </a:solidFill>
                <a:ea typeface="宋体"/>
              </a:rPr>
              <a:t>背景图片：</a:t>
            </a:r>
            <a:r>
              <a:rPr lang="en-US" altLang="zh-CN" sz="100" dirty="0">
                <a:solidFill>
                  <a:prstClr val="white"/>
                </a:solidFill>
                <a:ea typeface="宋体"/>
              </a:rPr>
              <a:t>www.1ppt.com/beijing/      PPT</a:t>
            </a:r>
            <a:r>
              <a:rPr lang="zh-CN" altLang="en-US" sz="100" dirty="0">
                <a:solidFill>
                  <a:prstClr val="white"/>
                </a:solidFill>
                <a:ea typeface="宋体"/>
              </a:rPr>
              <a:t>图表下载：</a:t>
            </a:r>
            <a:r>
              <a:rPr lang="en-US" altLang="zh-CN" sz="100" dirty="0">
                <a:solidFill>
                  <a:prstClr val="white"/>
                </a:solidFill>
                <a:ea typeface="宋体"/>
              </a:rPr>
              <a:t>www.1ppt.com/tubiao/      </a:t>
            </a:r>
          </a:p>
          <a:p>
            <a:pPr defTabSz="914400"/>
            <a:r>
              <a:rPr lang="zh-CN" altLang="en-US" sz="100" dirty="0">
                <a:solidFill>
                  <a:prstClr val="white"/>
                </a:solidFill>
                <a:ea typeface="宋体"/>
              </a:rPr>
              <a:t>优秀</a:t>
            </a:r>
            <a:r>
              <a:rPr lang="en-US" altLang="zh-CN" sz="100" dirty="0">
                <a:solidFill>
                  <a:prstClr val="white"/>
                </a:solidFill>
                <a:ea typeface="宋体"/>
              </a:rPr>
              <a:t>PPT</a:t>
            </a:r>
            <a:r>
              <a:rPr lang="zh-CN" altLang="en-US" sz="100" dirty="0">
                <a:solidFill>
                  <a:prstClr val="white"/>
                </a:solidFill>
                <a:ea typeface="宋体"/>
              </a:rPr>
              <a:t>下载：</a:t>
            </a:r>
            <a:r>
              <a:rPr lang="en-US" altLang="zh-CN" sz="100" dirty="0">
                <a:solidFill>
                  <a:prstClr val="white"/>
                </a:solidFill>
                <a:ea typeface="宋体"/>
              </a:rPr>
              <a:t>www.1ppt.com/xiazai/        PPT</a:t>
            </a:r>
            <a:r>
              <a:rPr lang="zh-CN" altLang="en-US" sz="100" dirty="0">
                <a:solidFill>
                  <a:prstClr val="white"/>
                </a:solidFill>
                <a:ea typeface="宋体"/>
              </a:rPr>
              <a:t>教程： </a:t>
            </a:r>
            <a:r>
              <a:rPr lang="en-US" altLang="zh-CN" sz="100" dirty="0">
                <a:solidFill>
                  <a:prstClr val="white"/>
                </a:solidFill>
                <a:ea typeface="宋体"/>
              </a:rPr>
              <a:t>www.1ppt.com/powerpoint/      </a:t>
            </a:r>
          </a:p>
          <a:p>
            <a:pPr defTabSz="914400"/>
            <a:r>
              <a:rPr lang="en-US" altLang="zh-CN" sz="100" dirty="0">
                <a:solidFill>
                  <a:prstClr val="white"/>
                </a:solidFill>
                <a:ea typeface="宋体"/>
              </a:rPr>
              <a:t>Word</a:t>
            </a:r>
            <a:r>
              <a:rPr lang="zh-CN" altLang="en-US" sz="100" dirty="0">
                <a:solidFill>
                  <a:prstClr val="white"/>
                </a:solidFill>
                <a:ea typeface="宋体"/>
              </a:rPr>
              <a:t>教程： </a:t>
            </a:r>
            <a:r>
              <a:rPr lang="en-US" altLang="zh-CN" sz="100" dirty="0">
                <a:solidFill>
                  <a:prstClr val="white"/>
                </a:solidFill>
                <a:ea typeface="宋体"/>
              </a:rPr>
              <a:t>www.1ppt.com/word/              Excel</a:t>
            </a:r>
            <a:r>
              <a:rPr lang="zh-CN" altLang="en-US" sz="100" dirty="0">
                <a:solidFill>
                  <a:prstClr val="white"/>
                </a:solidFill>
                <a:ea typeface="宋体"/>
              </a:rPr>
              <a:t>教程：</a:t>
            </a:r>
            <a:r>
              <a:rPr lang="en-US" altLang="zh-CN" sz="100" dirty="0">
                <a:solidFill>
                  <a:prstClr val="white"/>
                </a:solidFill>
                <a:ea typeface="宋体"/>
              </a:rPr>
              <a:t>www.1ppt.com/excel/  </a:t>
            </a:r>
          </a:p>
          <a:p>
            <a:pPr defTabSz="914400"/>
            <a:r>
              <a:rPr lang="zh-CN" altLang="en-US" sz="100" dirty="0">
                <a:solidFill>
                  <a:prstClr val="white"/>
                </a:solidFill>
                <a:ea typeface="宋体"/>
              </a:rPr>
              <a:t>资料下载：</a:t>
            </a:r>
            <a:r>
              <a:rPr lang="en-US" altLang="zh-CN" sz="100" dirty="0">
                <a:solidFill>
                  <a:prstClr val="white"/>
                </a:solidFill>
                <a:ea typeface="宋体"/>
              </a:rPr>
              <a:t>www.1ppt.com/ziliao/                PPT</a:t>
            </a:r>
            <a:r>
              <a:rPr lang="zh-CN" altLang="en-US" sz="100" dirty="0">
                <a:solidFill>
                  <a:prstClr val="white"/>
                </a:solidFill>
                <a:ea typeface="宋体"/>
              </a:rPr>
              <a:t>课件下载：</a:t>
            </a:r>
            <a:r>
              <a:rPr lang="en-US" altLang="zh-CN" sz="100" dirty="0">
                <a:solidFill>
                  <a:prstClr val="white"/>
                </a:solidFill>
                <a:ea typeface="宋体"/>
              </a:rPr>
              <a:t>www.1ppt.com/kejian/ </a:t>
            </a:r>
          </a:p>
          <a:p>
            <a:pPr defTabSz="914400"/>
            <a:r>
              <a:rPr lang="zh-CN" altLang="en-US" sz="100" dirty="0">
                <a:solidFill>
                  <a:prstClr val="white"/>
                </a:solidFill>
                <a:ea typeface="宋体"/>
              </a:rPr>
              <a:t>范文下载：</a:t>
            </a:r>
            <a:r>
              <a:rPr lang="en-US" altLang="zh-CN" sz="100" dirty="0">
                <a:solidFill>
                  <a:prstClr val="white"/>
                </a:solidFill>
                <a:ea typeface="宋体"/>
              </a:rPr>
              <a:t>www.1ppt.com/fanwen/             </a:t>
            </a:r>
            <a:r>
              <a:rPr lang="zh-CN" altLang="en-US" sz="100" dirty="0">
                <a:solidFill>
                  <a:prstClr val="white"/>
                </a:solidFill>
                <a:ea typeface="宋体"/>
              </a:rPr>
              <a:t>试卷下载：</a:t>
            </a:r>
            <a:r>
              <a:rPr lang="en-US" altLang="zh-CN" sz="100" dirty="0">
                <a:solidFill>
                  <a:prstClr val="white"/>
                </a:solidFill>
                <a:ea typeface="宋体"/>
              </a:rPr>
              <a:t>www.1ppt.com/shiti/  </a:t>
            </a:r>
          </a:p>
          <a:p>
            <a:pPr defTabSz="914400"/>
            <a:r>
              <a:rPr lang="zh-CN" altLang="en-US" sz="100" dirty="0">
                <a:solidFill>
                  <a:prstClr val="white"/>
                </a:solidFill>
                <a:ea typeface="宋体"/>
              </a:rPr>
              <a:t>教案下载：</a:t>
            </a:r>
            <a:r>
              <a:rPr lang="en-US" altLang="zh-CN" sz="100" dirty="0">
                <a:solidFill>
                  <a:prstClr val="white"/>
                </a:solidFill>
                <a:ea typeface="宋体"/>
              </a:rPr>
              <a:t>www.1ppt.com/jiaoan/  </a:t>
            </a:r>
            <a:r>
              <a:rPr lang="en-US" altLang="zh-CN" sz="100" dirty="0" smtClean="0">
                <a:solidFill>
                  <a:prstClr val="white"/>
                </a:solidFill>
                <a:ea typeface="宋体"/>
              </a:rPr>
              <a:t>      </a:t>
            </a:r>
            <a:endParaRPr lang="en-US" altLang="zh-CN" sz="100" dirty="0">
              <a:solidFill>
                <a:prstClr val="white"/>
              </a:solidFill>
              <a:ea typeface="宋体"/>
            </a:endParaRPr>
          </a:p>
          <a:p>
            <a:pPr defTabSz="914400"/>
            <a:r>
              <a:rPr lang="zh-CN" altLang="en-US" sz="100" dirty="0" smtClean="0">
                <a:solidFill>
                  <a:prstClr val="white"/>
                </a:solidFill>
                <a:ea typeface="宋体"/>
              </a:rPr>
              <a:t>字体下载：</a:t>
            </a:r>
            <a:r>
              <a:rPr lang="en-US" altLang="zh-CN" sz="100" dirty="0" smtClean="0">
                <a:solidFill>
                  <a:prstClr val="white"/>
                </a:solidFill>
                <a:ea typeface="宋体"/>
              </a:rPr>
              <a:t>www.1ppt.com/ziti/</a:t>
            </a:r>
            <a:endParaRPr lang="en-US" altLang="zh-CN" sz="100" dirty="0">
              <a:solidFill>
                <a:prstClr val="white"/>
              </a:solidFill>
              <a:ea typeface="宋体"/>
            </a:endParaRPr>
          </a:p>
          <a:p>
            <a:pPr defTabSz="914400"/>
            <a:r>
              <a:rPr lang="en-US" altLang="zh-CN" sz="100" dirty="0">
                <a:solidFill>
                  <a:prstClr val="white"/>
                </a:solidFill>
                <a:ea typeface="宋体"/>
              </a:rPr>
              <a:t> </a:t>
            </a:r>
            <a:endParaRPr lang="zh-CN" altLang="en-US" sz="100" dirty="0">
              <a:solidFill>
                <a:prstClr val="white"/>
              </a:solidFill>
              <a:ea typeface="宋体"/>
            </a:endParaRPr>
          </a:p>
        </p:txBody>
      </p:sp>
      <p:pic>
        <p:nvPicPr>
          <p:cNvPr id="7" name="图片 6">
            <a:extLst>
              <a:ext uri="{FF2B5EF4-FFF2-40B4-BE49-F238E27FC236}">
                <a16:creationId xmlns:a16="http://schemas.microsoft.com/office/drawing/2014/main" xmlns="" id="{E4290E9F-4A13-41E4-86F7-E9395AC0A0B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22222" r="22222"/>
          <a:stretch/>
        </p:blipFill>
        <p:spPr>
          <a:xfrm>
            <a:off x="0" y="0"/>
            <a:ext cx="9144000" cy="5143500"/>
          </a:xfrm>
          <a:prstGeom prst="rect">
            <a:avLst/>
          </a:prstGeom>
        </p:spPr>
      </p:pic>
    </p:spTree>
    <p:extLst>
      <p:ext uri="{BB962C8B-B14F-4D97-AF65-F5344CB8AC3E}">
        <p14:creationId xmlns:p14="http://schemas.microsoft.com/office/powerpoint/2010/main" val="2765873533"/>
      </p:ext>
    </p:extLst>
  </p:cSld>
  <p:clrMapOvr>
    <a:masterClrMapping/>
  </p:clrMapOvr>
  <p:transition spd="med" advClick="0" advTm="200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dirty="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FB3A90F2-7FFD-49B4-9577-18EEDC7F8613}" type="datetimeFigureOut">
              <a:rPr lang="zh-CN" altLang="en-US" smtClean="0"/>
              <a:t>2018/9/20</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255890A5-2D52-435A-98F2-414FB747B158}" type="slidenum">
              <a:rPr lang="zh-CN" altLang="en-US" smtClean="0"/>
              <a:t>‹#›</a:t>
            </a:fld>
            <a:endParaRPr lang="zh-CN" altLang="en-US"/>
          </a:p>
        </p:txBody>
      </p:sp>
    </p:spTree>
    <p:extLst>
      <p:ext uri="{BB962C8B-B14F-4D97-AF65-F5344CB8AC3E}">
        <p14:creationId xmlns:p14="http://schemas.microsoft.com/office/powerpoint/2010/main" val="867651311"/>
      </p:ext>
    </p:extLst>
  </p:cSld>
  <p:clrMap bg1="lt1" tx1="dk1" bg2="lt2" tx2="dk2" accent1="accent1" accent2="accent2" accent3="accent3" accent4="accent4" accent5="accent5" accent6="accent6" hlink="hlink" folHlink="folHlink"/>
  <p:sldLayoutIdLst>
    <p:sldLayoutId id="2147483661" r:id="rId1"/>
  </p:sldLayoutIdLst>
  <p:transition spd="med" advClick="0" advTm="200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xmlns="" id="{500E3677-A2CE-4277-8407-A539F4907068}"/>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 y="838199"/>
            <a:ext cx="5984369" cy="4305301"/>
          </a:xfrm>
          <a:prstGeom prst="rect">
            <a:avLst/>
          </a:prstGeom>
        </p:spPr>
      </p:pic>
      <p:pic>
        <p:nvPicPr>
          <p:cNvPr id="8" name="图片 7">
            <a:extLst>
              <a:ext uri="{FF2B5EF4-FFF2-40B4-BE49-F238E27FC236}">
                <a16:creationId xmlns:a16="http://schemas.microsoft.com/office/drawing/2014/main" xmlns="" id="{B70A24E5-4F38-4CC6-86ED-BDC0B61DF540}"/>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819650" y="1326975"/>
            <a:ext cx="4400551" cy="3204284"/>
          </a:xfrm>
          <a:prstGeom prst="rect">
            <a:avLst/>
          </a:prstGeom>
        </p:spPr>
      </p:pic>
      <p:pic>
        <p:nvPicPr>
          <p:cNvPr id="13" name="图片 12">
            <a:extLst>
              <a:ext uri="{FF2B5EF4-FFF2-40B4-BE49-F238E27FC236}">
                <a16:creationId xmlns:a16="http://schemas.microsoft.com/office/drawing/2014/main" xmlns="" id="{3405E4EC-0E20-451F-A8A7-C76EBB2F2546}"/>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l="20000" t="17777" r="18703" b="21666"/>
          <a:stretch/>
        </p:blipFill>
        <p:spPr>
          <a:xfrm>
            <a:off x="2204893" y="276225"/>
            <a:ext cx="3779475" cy="3733801"/>
          </a:xfrm>
          <a:prstGeom prst="rect">
            <a:avLst/>
          </a:prstGeom>
        </p:spPr>
      </p:pic>
    </p:spTree>
    <p:extLst>
      <p:ext uri="{BB962C8B-B14F-4D97-AF65-F5344CB8AC3E}">
        <p14:creationId xmlns:p14="http://schemas.microsoft.com/office/powerpoint/2010/main" val="66586041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xmlns="" id="{C47FF45F-C351-4C5E-AC12-B46E9E8253C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13031"/>
          <a:stretch/>
        </p:blipFill>
        <p:spPr>
          <a:xfrm>
            <a:off x="0" y="0"/>
            <a:ext cx="7670800" cy="5143500"/>
          </a:xfrm>
          <a:prstGeom prst="rect">
            <a:avLst/>
          </a:prstGeom>
        </p:spPr>
      </p:pic>
      <p:pic>
        <p:nvPicPr>
          <p:cNvPr id="5" name="图片 4">
            <a:extLst>
              <a:ext uri="{FF2B5EF4-FFF2-40B4-BE49-F238E27FC236}">
                <a16:creationId xmlns:a16="http://schemas.microsoft.com/office/drawing/2014/main" xmlns="" id="{8734B0EB-14F3-4E2C-B2B3-BE56A199B0B1}"/>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2548" y="523204"/>
            <a:ext cx="6135751" cy="5143500"/>
          </a:xfrm>
          <a:prstGeom prst="rect">
            <a:avLst/>
          </a:prstGeom>
        </p:spPr>
      </p:pic>
      <p:sp>
        <p:nvSpPr>
          <p:cNvPr id="6" name="文本框 5">
            <a:extLst>
              <a:ext uri="{FF2B5EF4-FFF2-40B4-BE49-F238E27FC236}">
                <a16:creationId xmlns:a16="http://schemas.microsoft.com/office/drawing/2014/main" xmlns="" id="{24519535-22B9-4800-B008-6514A6ABB747}"/>
              </a:ext>
            </a:extLst>
          </p:cNvPr>
          <p:cNvSpPr txBox="1"/>
          <p:nvPr/>
        </p:nvSpPr>
        <p:spPr>
          <a:xfrm>
            <a:off x="4089450" y="1012421"/>
            <a:ext cx="1826141" cy="584775"/>
          </a:xfrm>
          <a:prstGeom prst="rect">
            <a:avLst/>
          </a:prstGeom>
          <a:noFill/>
        </p:spPr>
        <p:txBody>
          <a:bodyPr wrap="none" rtlCol="0">
            <a:spAutoFit/>
          </a:bodyPr>
          <a:lstStyle/>
          <a:p>
            <a:r>
              <a:rPr lang="zh-CN" altLang="en-US" sz="3200" b="1" dirty="0">
                <a:latin typeface="华文隶书" panose="02010800040101010101" pitchFamily="2" charset="-122"/>
                <a:ea typeface="华文隶书" panose="02010800040101010101" pitchFamily="2" charset="-122"/>
              </a:rPr>
              <a:t>揭晓谜底</a:t>
            </a:r>
          </a:p>
        </p:txBody>
      </p:sp>
      <p:sp>
        <p:nvSpPr>
          <p:cNvPr id="7" name="文本框 6">
            <a:extLst>
              <a:ext uri="{FF2B5EF4-FFF2-40B4-BE49-F238E27FC236}">
                <a16:creationId xmlns:a16="http://schemas.microsoft.com/office/drawing/2014/main" xmlns="" id="{C5E97C84-C303-4A08-BB07-D53197A95C06}"/>
              </a:ext>
            </a:extLst>
          </p:cNvPr>
          <p:cNvSpPr txBox="1"/>
          <p:nvPr/>
        </p:nvSpPr>
        <p:spPr>
          <a:xfrm>
            <a:off x="4258070" y="1858798"/>
            <a:ext cx="3742930" cy="712952"/>
          </a:xfrm>
          <a:prstGeom prst="rect">
            <a:avLst/>
          </a:prstGeom>
          <a:noFill/>
        </p:spPr>
        <p:txBody>
          <a:bodyPr wrap="square" rtlCol="0">
            <a:spAutoFit/>
          </a:bodyPr>
          <a:lstStyle/>
          <a:p>
            <a:pPr>
              <a:lnSpc>
                <a:spcPct val="120000"/>
              </a:lnSpc>
            </a:pPr>
            <a:r>
              <a:rPr lang="zh-CN" altLang="en-US" dirty="0">
                <a:latin typeface="★懐流体" panose="02000600000000000000" pitchFamily="2" charset="-128"/>
                <a:ea typeface="★懐流体" panose="02000600000000000000" pitchFamily="2" charset="-128"/>
              </a:rPr>
              <a:t>月饼，桂花，梨，月饼，桂花，梨，月饼，桂花，梨，月饼，桂花，梨，月饼，桂花，梨，</a:t>
            </a:r>
          </a:p>
        </p:txBody>
      </p:sp>
    </p:spTree>
    <p:extLst>
      <p:ext uri="{BB962C8B-B14F-4D97-AF65-F5344CB8AC3E}">
        <p14:creationId xmlns:p14="http://schemas.microsoft.com/office/powerpoint/2010/main" val="303664039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xmlns="" id="{500E3677-A2CE-4277-8407-A539F4907068}"/>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 y="838199"/>
            <a:ext cx="5984369" cy="4305301"/>
          </a:xfrm>
          <a:prstGeom prst="rect">
            <a:avLst/>
          </a:prstGeom>
        </p:spPr>
      </p:pic>
      <p:pic>
        <p:nvPicPr>
          <p:cNvPr id="8" name="图片 7">
            <a:extLst>
              <a:ext uri="{FF2B5EF4-FFF2-40B4-BE49-F238E27FC236}">
                <a16:creationId xmlns:a16="http://schemas.microsoft.com/office/drawing/2014/main" xmlns="" id="{B70A24E5-4F38-4CC6-86ED-BDC0B61DF540}"/>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819650" y="1326975"/>
            <a:ext cx="4400551" cy="3204284"/>
          </a:xfrm>
          <a:prstGeom prst="rect">
            <a:avLst/>
          </a:prstGeom>
        </p:spPr>
      </p:pic>
      <p:pic>
        <p:nvPicPr>
          <p:cNvPr id="13" name="图片 12">
            <a:extLst>
              <a:ext uri="{FF2B5EF4-FFF2-40B4-BE49-F238E27FC236}">
                <a16:creationId xmlns:a16="http://schemas.microsoft.com/office/drawing/2014/main" xmlns="" id="{3405E4EC-0E20-451F-A8A7-C76EBB2F2546}"/>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l="20000" t="17777" r="18703" b="21666"/>
          <a:stretch/>
        </p:blipFill>
        <p:spPr>
          <a:xfrm>
            <a:off x="2204893" y="276225"/>
            <a:ext cx="3779475" cy="3733801"/>
          </a:xfrm>
          <a:prstGeom prst="rect">
            <a:avLst/>
          </a:prstGeom>
        </p:spPr>
      </p:pic>
    </p:spTree>
    <p:extLst>
      <p:ext uri="{BB962C8B-B14F-4D97-AF65-F5344CB8AC3E}">
        <p14:creationId xmlns:p14="http://schemas.microsoft.com/office/powerpoint/2010/main" val="46273300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xmlns="" id="{5661E7D0-55B2-43E3-ACCB-6D4A663299E4}"/>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2548" y="523204"/>
            <a:ext cx="6135751" cy="5143500"/>
          </a:xfrm>
          <a:prstGeom prst="rect">
            <a:avLst/>
          </a:prstGeom>
        </p:spPr>
      </p:pic>
      <p:pic>
        <p:nvPicPr>
          <p:cNvPr id="4" name="图片 3">
            <a:extLst>
              <a:ext uri="{FF2B5EF4-FFF2-40B4-BE49-F238E27FC236}">
                <a16:creationId xmlns:a16="http://schemas.microsoft.com/office/drawing/2014/main" xmlns="" id="{AE356D84-D2F1-4D66-8DFD-BCC5A0609017}"/>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t="13031"/>
          <a:stretch/>
        </p:blipFill>
        <p:spPr>
          <a:xfrm>
            <a:off x="0" y="0"/>
            <a:ext cx="7670800" cy="5143500"/>
          </a:xfrm>
          <a:prstGeom prst="rect">
            <a:avLst/>
          </a:prstGeom>
        </p:spPr>
      </p:pic>
      <p:pic>
        <p:nvPicPr>
          <p:cNvPr id="5" name="图片 4">
            <a:extLst>
              <a:ext uri="{FF2B5EF4-FFF2-40B4-BE49-F238E27FC236}">
                <a16:creationId xmlns:a16="http://schemas.microsoft.com/office/drawing/2014/main" xmlns="" id="{2A517F05-2C54-452A-AC89-D29193C471FD}"/>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6218299" y="2462010"/>
            <a:ext cx="2914651" cy="2586239"/>
          </a:xfrm>
          <a:prstGeom prst="rect">
            <a:avLst/>
          </a:prstGeom>
        </p:spPr>
      </p:pic>
      <p:sp>
        <p:nvSpPr>
          <p:cNvPr id="2" name="文本框 1">
            <a:extLst>
              <a:ext uri="{FF2B5EF4-FFF2-40B4-BE49-F238E27FC236}">
                <a16:creationId xmlns:a16="http://schemas.microsoft.com/office/drawing/2014/main" xmlns="" id="{653A9C33-64AD-466B-8420-2181639C5C42}"/>
              </a:ext>
            </a:extLst>
          </p:cNvPr>
          <p:cNvSpPr txBox="1"/>
          <p:nvPr/>
        </p:nvSpPr>
        <p:spPr>
          <a:xfrm>
            <a:off x="4089450" y="500308"/>
            <a:ext cx="1826141" cy="584775"/>
          </a:xfrm>
          <a:prstGeom prst="rect">
            <a:avLst/>
          </a:prstGeom>
          <a:noFill/>
        </p:spPr>
        <p:txBody>
          <a:bodyPr wrap="none" rtlCol="0">
            <a:spAutoFit/>
          </a:bodyPr>
          <a:lstStyle/>
          <a:p>
            <a:r>
              <a:rPr lang="zh-CN" altLang="en-US" sz="3200" b="1" dirty="0">
                <a:latin typeface="华文隶书" panose="02010800040101010101" pitchFamily="2" charset="-122"/>
                <a:ea typeface="华文隶书" panose="02010800040101010101" pitchFamily="2" charset="-122"/>
              </a:rPr>
              <a:t>中秋佳节</a:t>
            </a:r>
          </a:p>
        </p:txBody>
      </p:sp>
      <p:sp>
        <p:nvSpPr>
          <p:cNvPr id="6" name="文本框 5">
            <a:extLst>
              <a:ext uri="{FF2B5EF4-FFF2-40B4-BE49-F238E27FC236}">
                <a16:creationId xmlns:a16="http://schemas.microsoft.com/office/drawing/2014/main" xmlns="" id="{0F27EAA9-0070-45B4-8CF8-9D1AAB357024}"/>
              </a:ext>
            </a:extLst>
          </p:cNvPr>
          <p:cNvSpPr txBox="1"/>
          <p:nvPr/>
        </p:nvSpPr>
        <p:spPr>
          <a:xfrm>
            <a:off x="4258070" y="1161850"/>
            <a:ext cx="3742930" cy="2374946"/>
          </a:xfrm>
          <a:prstGeom prst="rect">
            <a:avLst/>
          </a:prstGeom>
          <a:noFill/>
        </p:spPr>
        <p:txBody>
          <a:bodyPr wrap="square" rtlCol="0">
            <a:spAutoFit/>
          </a:bodyPr>
          <a:lstStyle/>
          <a:p>
            <a:pPr>
              <a:lnSpc>
                <a:spcPct val="120000"/>
              </a:lnSpc>
            </a:pPr>
            <a:r>
              <a:rPr lang="zh-CN" altLang="en-US" dirty="0">
                <a:latin typeface="★懐流体" panose="02000600000000000000" pitchFamily="2" charset="-128"/>
                <a:ea typeface="★懐流体" panose="02000600000000000000" pitchFamily="2" charset="-128"/>
              </a:rPr>
              <a:t>    中秋节，又称月夕、秋节、仲秋节、八月节、八月会、追月节、玩月节、拜月节、女儿节或团圆节，是流行于中国众多民族与汉字文化圈诸国的传统文化节日，时在农历八月十五；因其恰值三秋之半，故名，也有些地方将中秋节定在八月十六。</a:t>
            </a:r>
          </a:p>
        </p:txBody>
      </p:sp>
    </p:spTree>
    <p:extLst>
      <p:ext uri="{BB962C8B-B14F-4D97-AF65-F5344CB8AC3E}">
        <p14:creationId xmlns:p14="http://schemas.microsoft.com/office/powerpoint/2010/main" val="361264471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xmlns="" id="{3E54BF73-2FBC-40DB-979F-DF78869015E3}"/>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8787" y="202127"/>
            <a:ext cx="6135751" cy="5143500"/>
          </a:xfrm>
          <a:prstGeom prst="rect">
            <a:avLst/>
          </a:prstGeom>
        </p:spPr>
      </p:pic>
      <p:pic>
        <p:nvPicPr>
          <p:cNvPr id="6" name="图片 5">
            <a:extLst>
              <a:ext uri="{FF2B5EF4-FFF2-40B4-BE49-F238E27FC236}">
                <a16:creationId xmlns:a16="http://schemas.microsoft.com/office/drawing/2014/main" xmlns="" id="{2B4367B9-9136-44DA-995F-54E9053AAA3C}"/>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359150" y="0"/>
            <a:ext cx="6135751" cy="5143500"/>
          </a:xfrm>
          <a:prstGeom prst="rect">
            <a:avLst/>
          </a:prstGeom>
        </p:spPr>
      </p:pic>
      <p:pic>
        <p:nvPicPr>
          <p:cNvPr id="3" name="图片 2">
            <a:extLst>
              <a:ext uri="{FF2B5EF4-FFF2-40B4-BE49-F238E27FC236}">
                <a16:creationId xmlns:a16="http://schemas.microsoft.com/office/drawing/2014/main" xmlns="" id="{B3C0B4C9-F2B1-4E7E-AE03-749ED20D9C62}"/>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flipH="1">
            <a:off x="-164466" y="838200"/>
            <a:ext cx="5510282" cy="4114800"/>
          </a:xfrm>
          <a:prstGeom prst="rect">
            <a:avLst/>
          </a:prstGeom>
        </p:spPr>
      </p:pic>
      <p:sp>
        <p:nvSpPr>
          <p:cNvPr id="4" name="文本框 3">
            <a:extLst>
              <a:ext uri="{FF2B5EF4-FFF2-40B4-BE49-F238E27FC236}">
                <a16:creationId xmlns:a16="http://schemas.microsoft.com/office/drawing/2014/main" xmlns="" id="{7AF3C750-6C77-48A1-8AD3-08086BBBB241}"/>
              </a:ext>
            </a:extLst>
          </p:cNvPr>
          <p:cNvSpPr txBox="1"/>
          <p:nvPr/>
        </p:nvSpPr>
        <p:spPr>
          <a:xfrm>
            <a:off x="4162796" y="838200"/>
            <a:ext cx="1826141" cy="584775"/>
          </a:xfrm>
          <a:prstGeom prst="rect">
            <a:avLst/>
          </a:prstGeom>
          <a:noFill/>
        </p:spPr>
        <p:txBody>
          <a:bodyPr wrap="none" rtlCol="0">
            <a:spAutoFit/>
          </a:bodyPr>
          <a:lstStyle/>
          <a:p>
            <a:r>
              <a:rPr lang="zh-CN" altLang="en-US" sz="3200" b="1" dirty="0">
                <a:latin typeface="华文隶书" panose="02010800040101010101" pitchFamily="2" charset="-122"/>
                <a:ea typeface="华文隶书" panose="02010800040101010101" pitchFamily="2" charset="-122"/>
              </a:rPr>
              <a:t>中秋佳节</a:t>
            </a:r>
          </a:p>
        </p:txBody>
      </p:sp>
      <p:sp>
        <p:nvSpPr>
          <p:cNvPr id="5" name="文本框 4">
            <a:extLst>
              <a:ext uri="{FF2B5EF4-FFF2-40B4-BE49-F238E27FC236}">
                <a16:creationId xmlns:a16="http://schemas.microsoft.com/office/drawing/2014/main" xmlns="" id="{BAD5106D-FB58-48B8-AF23-0C8072ADA1BD}"/>
              </a:ext>
            </a:extLst>
          </p:cNvPr>
          <p:cNvSpPr txBox="1"/>
          <p:nvPr/>
        </p:nvSpPr>
        <p:spPr>
          <a:xfrm>
            <a:off x="4918470" y="1513692"/>
            <a:ext cx="3539730" cy="2520370"/>
          </a:xfrm>
          <a:prstGeom prst="rect">
            <a:avLst/>
          </a:prstGeom>
          <a:noFill/>
        </p:spPr>
        <p:txBody>
          <a:bodyPr wrap="square" rtlCol="0">
            <a:spAutoFit/>
          </a:bodyPr>
          <a:lstStyle/>
          <a:p>
            <a:pPr>
              <a:lnSpc>
                <a:spcPct val="150000"/>
              </a:lnSpc>
            </a:pPr>
            <a:r>
              <a:rPr lang="zh-CN" altLang="en-US" dirty="0">
                <a:latin typeface="★懐流体" panose="02000600000000000000" pitchFamily="2" charset="-128"/>
                <a:ea typeface="★懐流体" panose="02000600000000000000" pitchFamily="2" charset="-128"/>
              </a:rPr>
              <a:t>    中秋节始于唐朝初年，盛行于宋朝，至明清时，已成为与春节齐名的中国传统节日之一。受中华文化的影影，中秋节也是东亚和东南亚一些国家万其是当地的华人华侨的传统节日。</a:t>
            </a:r>
          </a:p>
        </p:txBody>
      </p:sp>
    </p:spTree>
    <p:extLst>
      <p:ext uri="{BB962C8B-B14F-4D97-AF65-F5344CB8AC3E}">
        <p14:creationId xmlns:p14="http://schemas.microsoft.com/office/powerpoint/2010/main" val="202868484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xmlns="" id="{DCCCF00D-FD72-4A08-98B9-323819BA245F}"/>
              </a:ext>
            </a:extLst>
          </p:cNvPr>
          <p:cNvPicPr>
            <a:picLocks noChangeAspect="1"/>
          </p:cNvPicPr>
          <p:nvPr/>
        </p:nvPicPr>
        <p:blipFill>
          <a:blip r:embed="rId3">
            <a:extLst/>
          </a:blip>
          <a:stretch>
            <a:fillRect/>
          </a:stretch>
        </p:blipFill>
        <p:spPr>
          <a:xfrm>
            <a:off x="3614571" y="63499"/>
            <a:ext cx="4373729" cy="4669003"/>
          </a:xfrm>
          <a:prstGeom prst="rect">
            <a:avLst/>
          </a:prstGeom>
        </p:spPr>
      </p:pic>
      <p:pic>
        <p:nvPicPr>
          <p:cNvPr id="5" name="图片 4">
            <a:extLst>
              <a:ext uri="{FF2B5EF4-FFF2-40B4-BE49-F238E27FC236}">
                <a16:creationId xmlns:a16="http://schemas.microsoft.com/office/drawing/2014/main" xmlns="" id="{560AC9DB-5965-4003-8DAB-4E4A734DB743}"/>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218299" y="2462010"/>
            <a:ext cx="2914651" cy="2586239"/>
          </a:xfrm>
          <a:prstGeom prst="rect">
            <a:avLst/>
          </a:prstGeom>
        </p:spPr>
      </p:pic>
      <p:pic>
        <p:nvPicPr>
          <p:cNvPr id="4" name="图片 3">
            <a:extLst>
              <a:ext uri="{FF2B5EF4-FFF2-40B4-BE49-F238E27FC236}">
                <a16:creationId xmlns:a16="http://schemas.microsoft.com/office/drawing/2014/main" xmlns="" id="{4C245FE1-C175-4DBA-9241-0A531F954804}"/>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t="13031"/>
          <a:stretch/>
        </p:blipFill>
        <p:spPr>
          <a:xfrm>
            <a:off x="0" y="0"/>
            <a:ext cx="7670800" cy="5143500"/>
          </a:xfrm>
          <a:prstGeom prst="rect">
            <a:avLst/>
          </a:prstGeom>
        </p:spPr>
      </p:pic>
    </p:spTree>
    <p:extLst>
      <p:ext uri="{BB962C8B-B14F-4D97-AF65-F5344CB8AC3E}">
        <p14:creationId xmlns:p14="http://schemas.microsoft.com/office/powerpoint/2010/main" val="381174239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xmlns="" id="{470B1374-2E1B-4B4C-A15F-810BE9D9D7A5}"/>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23925" y="0"/>
            <a:ext cx="6135751" cy="5143500"/>
          </a:xfrm>
          <a:prstGeom prst="rect">
            <a:avLst/>
          </a:prstGeom>
        </p:spPr>
      </p:pic>
      <p:pic>
        <p:nvPicPr>
          <p:cNvPr id="2" name="图片 1">
            <a:extLst>
              <a:ext uri="{FF2B5EF4-FFF2-40B4-BE49-F238E27FC236}">
                <a16:creationId xmlns:a16="http://schemas.microsoft.com/office/drawing/2014/main" xmlns="" id="{960676F0-B90E-45C9-A211-C7F8E94964A1}"/>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052762" y="352426"/>
            <a:ext cx="6326504" cy="4686300"/>
          </a:xfrm>
          <a:prstGeom prst="rect">
            <a:avLst/>
          </a:prstGeom>
        </p:spPr>
      </p:pic>
      <p:sp>
        <p:nvSpPr>
          <p:cNvPr id="4" name="文本框 3">
            <a:extLst>
              <a:ext uri="{FF2B5EF4-FFF2-40B4-BE49-F238E27FC236}">
                <a16:creationId xmlns:a16="http://schemas.microsoft.com/office/drawing/2014/main" xmlns="" id="{43BFF5B0-777D-42E2-8CFE-BECDF475FDA4}"/>
              </a:ext>
            </a:extLst>
          </p:cNvPr>
          <p:cNvSpPr txBox="1"/>
          <p:nvPr/>
        </p:nvSpPr>
        <p:spPr>
          <a:xfrm>
            <a:off x="560782" y="1329203"/>
            <a:ext cx="3539730" cy="2169825"/>
          </a:xfrm>
          <a:prstGeom prst="rect">
            <a:avLst/>
          </a:prstGeom>
          <a:noFill/>
        </p:spPr>
        <p:txBody>
          <a:bodyPr wrap="square" rtlCol="0">
            <a:spAutoFit/>
          </a:bodyPr>
          <a:lstStyle/>
          <a:p>
            <a:pPr>
              <a:lnSpc>
                <a:spcPct val="150000"/>
              </a:lnSpc>
            </a:pPr>
            <a:r>
              <a:rPr lang="zh-CN" altLang="en-US" dirty="0">
                <a:latin typeface="★懐流体" panose="02000600000000000000" pitchFamily="2" charset="-128"/>
                <a:ea typeface="★懐流体" panose="02000600000000000000" pitchFamily="2" charset="-128"/>
              </a:rPr>
              <a:t>    中秋节始于唐朝初年，盛行于宋朝，至明清时，已成为与春节齐名的中国传统节日之一。受中华文化的影影，中秋节也是东亚和东南亚一些国家万其是当地的华人华侨的传统节日。</a:t>
            </a:r>
          </a:p>
        </p:txBody>
      </p:sp>
    </p:spTree>
    <p:extLst>
      <p:ext uri="{BB962C8B-B14F-4D97-AF65-F5344CB8AC3E}">
        <p14:creationId xmlns:p14="http://schemas.microsoft.com/office/powerpoint/2010/main" val="111184236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xmlns="" id="{EF8E44F6-0B70-4C24-B91E-EEA347BB9ADE}"/>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13031"/>
          <a:stretch/>
        </p:blipFill>
        <p:spPr>
          <a:xfrm>
            <a:off x="0" y="0"/>
            <a:ext cx="7670800" cy="5143500"/>
          </a:xfrm>
          <a:prstGeom prst="rect">
            <a:avLst/>
          </a:prstGeom>
        </p:spPr>
      </p:pic>
      <p:pic>
        <p:nvPicPr>
          <p:cNvPr id="7" name="图片 6">
            <a:extLst>
              <a:ext uri="{FF2B5EF4-FFF2-40B4-BE49-F238E27FC236}">
                <a16:creationId xmlns:a16="http://schemas.microsoft.com/office/drawing/2014/main" xmlns="" id="{6B0F1137-23DE-443D-A77F-CCCB8E0FE362}"/>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2548" y="523204"/>
            <a:ext cx="6135751" cy="5143500"/>
          </a:xfrm>
          <a:prstGeom prst="rect">
            <a:avLst/>
          </a:prstGeom>
        </p:spPr>
      </p:pic>
      <p:sp>
        <p:nvSpPr>
          <p:cNvPr id="5" name="文本框 4">
            <a:extLst>
              <a:ext uri="{FF2B5EF4-FFF2-40B4-BE49-F238E27FC236}">
                <a16:creationId xmlns:a16="http://schemas.microsoft.com/office/drawing/2014/main" xmlns="" id="{9F8EEFCB-86F5-4749-8CD1-6D8C820DC97A}"/>
              </a:ext>
            </a:extLst>
          </p:cNvPr>
          <p:cNvSpPr txBox="1"/>
          <p:nvPr/>
        </p:nvSpPr>
        <p:spPr>
          <a:xfrm>
            <a:off x="4089450" y="957508"/>
            <a:ext cx="1826141" cy="584775"/>
          </a:xfrm>
          <a:prstGeom prst="rect">
            <a:avLst/>
          </a:prstGeom>
          <a:noFill/>
        </p:spPr>
        <p:txBody>
          <a:bodyPr wrap="none" rtlCol="0">
            <a:spAutoFit/>
          </a:bodyPr>
          <a:lstStyle/>
          <a:p>
            <a:r>
              <a:rPr lang="zh-CN" altLang="en-US" sz="3200" b="1" dirty="0">
                <a:latin typeface="华文隶书" panose="02010800040101010101" pitchFamily="2" charset="-122"/>
                <a:ea typeface="华文隶书" panose="02010800040101010101" pitchFamily="2" charset="-122"/>
              </a:rPr>
              <a:t>中秋习俗</a:t>
            </a:r>
          </a:p>
        </p:txBody>
      </p:sp>
      <p:sp>
        <p:nvSpPr>
          <p:cNvPr id="6" name="文本框 5">
            <a:extLst>
              <a:ext uri="{FF2B5EF4-FFF2-40B4-BE49-F238E27FC236}">
                <a16:creationId xmlns:a16="http://schemas.microsoft.com/office/drawing/2014/main" xmlns="" id="{4B0F74DC-8DB4-4EE6-AE08-A75FC723A594}"/>
              </a:ext>
            </a:extLst>
          </p:cNvPr>
          <p:cNvSpPr txBox="1"/>
          <p:nvPr/>
        </p:nvSpPr>
        <p:spPr>
          <a:xfrm>
            <a:off x="4258070" y="1619050"/>
            <a:ext cx="3742930" cy="1089529"/>
          </a:xfrm>
          <a:prstGeom prst="rect">
            <a:avLst/>
          </a:prstGeom>
          <a:noFill/>
        </p:spPr>
        <p:txBody>
          <a:bodyPr wrap="square" rtlCol="0">
            <a:spAutoFit/>
          </a:bodyPr>
          <a:lstStyle/>
          <a:p>
            <a:pPr>
              <a:lnSpc>
                <a:spcPct val="120000"/>
              </a:lnSpc>
            </a:pPr>
            <a:r>
              <a:rPr lang="zh-CN" altLang="en-US" dirty="0">
                <a:latin typeface="★懐流体" panose="02000600000000000000" pitchFamily="2" charset="-128"/>
                <a:ea typeface="★懐流体" panose="02000600000000000000" pitchFamily="2" charset="-128"/>
              </a:rPr>
              <a:t>    中秋节的习俗有：祭月、拜月、观潮、燃灯、猜谜、吃月饼、赏桂花、饮桂花酒、玩花灯、烧塔等。</a:t>
            </a:r>
          </a:p>
        </p:txBody>
      </p:sp>
    </p:spTree>
    <p:extLst>
      <p:ext uri="{BB962C8B-B14F-4D97-AF65-F5344CB8AC3E}">
        <p14:creationId xmlns:p14="http://schemas.microsoft.com/office/powerpoint/2010/main" val="155736365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xmlns="" id="{5661E7D0-55B2-43E3-ACCB-6D4A663299E4}"/>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14400" y="0"/>
            <a:ext cx="6135751" cy="5143500"/>
          </a:xfrm>
          <a:prstGeom prst="rect">
            <a:avLst/>
          </a:prstGeom>
        </p:spPr>
      </p:pic>
      <p:sp>
        <p:nvSpPr>
          <p:cNvPr id="2" name="椭圆 1">
            <a:extLst>
              <a:ext uri="{FF2B5EF4-FFF2-40B4-BE49-F238E27FC236}">
                <a16:creationId xmlns:a16="http://schemas.microsoft.com/office/drawing/2014/main" xmlns="" id="{D2ED62A9-83B4-47E0-97CA-229516BA2F8F}"/>
              </a:ext>
            </a:extLst>
          </p:cNvPr>
          <p:cNvSpPr/>
          <p:nvPr/>
        </p:nvSpPr>
        <p:spPr>
          <a:xfrm>
            <a:off x="2719449" y="349382"/>
            <a:ext cx="3498850" cy="42252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a:extLst>
              <a:ext uri="{FF2B5EF4-FFF2-40B4-BE49-F238E27FC236}">
                <a16:creationId xmlns:a16="http://schemas.microsoft.com/office/drawing/2014/main" xmlns="" id="{50348745-50EF-462D-81E3-BE4A8A830A1E}"/>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t="13031"/>
          <a:stretch/>
        </p:blipFill>
        <p:spPr>
          <a:xfrm>
            <a:off x="0" y="819150"/>
            <a:ext cx="7670800" cy="4324349"/>
          </a:xfrm>
          <a:prstGeom prst="rect">
            <a:avLst/>
          </a:prstGeom>
        </p:spPr>
      </p:pic>
      <p:pic>
        <p:nvPicPr>
          <p:cNvPr id="7" name="图片 6">
            <a:extLst>
              <a:ext uri="{FF2B5EF4-FFF2-40B4-BE49-F238E27FC236}">
                <a16:creationId xmlns:a16="http://schemas.microsoft.com/office/drawing/2014/main" xmlns="" id="{EE692520-7F31-417B-ACA0-B5A158483388}"/>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6218299" y="2462010"/>
            <a:ext cx="2914651" cy="2586239"/>
          </a:xfrm>
          <a:prstGeom prst="rect">
            <a:avLst/>
          </a:prstGeom>
        </p:spPr>
      </p:pic>
      <p:sp>
        <p:nvSpPr>
          <p:cNvPr id="4" name="文本框 3">
            <a:extLst>
              <a:ext uri="{FF2B5EF4-FFF2-40B4-BE49-F238E27FC236}">
                <a16:creationId xmlns:a16="http://schemas.microsoft.com/office/drawing/2014/main" xmlns="" id="{46F7F281-21A8-483C-8004-B2F404DA5866}"/>
              </a:ext>
            </a:extLst>
          </p:cNvPr>
          <p:cNvSpPr txBox="1"/>
          <p:nvPr/>
        </p:nvSpPr>
        <p:spPr>
          <a:xfrm>
            <a:off x="3150622" y="932758"/>
            <a:ext cx="2677656" cy="2816225"/>
          </a:xfrm>
          <a:prstGeom prst="rect">
            <a:avLst/>
          </a:prstGeom>
          <a:noFill/>
        </p:spPr>
        <p:txBody>
          <a:bodyPr vert="eaVert" wrap="square" rtlCol="0">
            <a:spAutoFit/>
          </a:bodyPr>
          <a:lstStyle/>
          <a:p>
            <a:pPr algn="dist">
              <a:lnSpc>
                <a:spcPct val="150000"/>
              </a:lnSpc>
            </a:pPr>
            <a:r>
              <a:rPr lang="zh-CN" altLang="en-US" dirty="0">
                <a:latin typeface="华文隶书" panose="02010800040101010101" pitchFamily="2" charset="-122"/>
                <a:ea typeface="华文隶书" panose="02010800040101010101" pitchFamily="2" charset="-122"/>
              </a:rPr>
              <a:t>凭高眺远，见长空万</a:t>
            </a:r>
            <a:endParaRPr lang="en-US" altLang="zh-CN" dirty="0">
              <a:latin typeface="华文隶书" panose="02010800040101010101" pitchFamily="2" charset="-122"/>
              <a:ea typeface="华文隶书" panose="02010800040101010101" pitchFamily="2" charset="-122"/>
            </a:endParaRPr>
          </a:p>
          <a:p>
            <a:pPr algn="dist">
              <a:lnSpc>
                <a:spcPct val="150000"/>
              </a:lnSpc>
            </a:pPr>
            <a:r>
              <a:rPr lang="zh-CN" altLang="en-US" dirty="0">
                <a:latin typeface="华文隶书" panose="02010800040101010101" pitchFamily="2" charset="-122"/>
                <a:ea typeface="华文隶书" panose="02010800040101010101" pitchFamily="2" charset="-122"/>
              </a:rPr>
              <a:t>里，云无留迹。桂魄飞</a:t>
            </a:r>
            <a:endParaRPr lang="en-US" altLang="zh-CN" dirty="0">
              <a:latin typeface="华文隶书" panose="02010800040101010101" pitchFamily="2" charset="-122"/>
              <a:ea typeface="华文隶书" panose="02010800040101010101" pitchFamily="2" charset="-122"/>
            </a:endParaRPr>
          </a:p>
          <a:p>
            <a:pPr algn="dist">
              <a:lnSpc>
                <a:spcPct val="150000"/>
              </a:lnSpc>
            </a:pPr>
            <a:r>
              <a:rPr lang="zh-CN" altLang="en-US" dirty="0">
                <a:latin typeface="华文隶书" panose="02010800040101010101" pitchFamily="2" charset="-122"/>
                <a:ea typeface="华文隶书" panose="02010800040101010101" pitchFamily="2" charset="-122"/>
              </a:rPr>
              <a:t>来光射处，冷浸一来秋</a:t>
            </a:r>
            <a:endParaRPr lang="en-US" altLang="zh-CN" dirty="0">
              <a:latin typeface="华文隶书" panose="02010800040101010101" pitchFamily="2" charset="-122"/>
              <a:ea typeface="华文隶书" panose="02010800040101010101" pitchFamily="2" charset="-122"/>
            </a:endParaRPr>
          </a:p>
          <a:p>
            <a:pPr algn="dist">
              <a:lnSpc>
                <a:spcPct val="150000"/>
              </a:lnSpc>
            </a:pPr>
            <a:r>
              <a:rPr lang="zh-CN" altLang="en-US" dirty="0">
                <a:latin typeface="华文隶书" panose="02010800040101010101" pitchFamily="2" charset="-122"/>
                <a:ea typeface="华文隶书" panose="02010800040101010101" pitchFamily="2" charset="-122"/>
              </a:rPr>
              <a:t>碧。玉字琼楼，乘鸾来</a:t>
            </a:r>
            <a:endParaRPr lang="en-US" altLang="zh-CN" dirty="0">
              <a:latin typeface="华文隶书" panose="02010800040101010101" pitchFamily="2" charset="-122"/>
              <a:ea typeface="华文隶书" panose="02010800040101010101" pitchFamily="2" charset="-122"/>
            </a:endParaRPr>
          </a:p>
          <a:p>
            <a:pPr algn="dist">
              <a:lnSpc>
                <a:spcPct val="150000"/>
              </a:lnSpc>
            </a:pPr>
            <a:r>
              <a:rPr lang="zh-CN" altLang="en-US" dirty="0">
                <a:latin typeface="华文隶书" panose="02010800040101010101" pitchFamily="2" charset="-122"/>
                <a:ea typeface="华文隶书" panose="02010800040101010101" pitchFamily="2" charset="-122"/>
              </a:rPr>
              <a:t>去，人在清凉国。江山</a:t>
            </a:r>
            <a:endParaRPr lang="en-US" altLang="zh-CN" dirty="0">
              <a:latin typeface="华文隶书" panose="02010800040101010101" pitchFamily="2" charset="-122"/>
              <a:ea typeface="华文隶书" panose="02010800040101010101" pitchFamily="2" charset="-122"/>
            </a:endParaRPr>
          </a:p>
          <a:p>
            <a:pPr algn="dist">
              <a:lnSpc>
                <a:spcPct val="150000"/>
              </a:lnSpc>
            </a:pPr>
            <a:r>
              <a:rPr lang="zh-CN" altLang="en-US" dirty="0">
                <a:latin typeface="华文隶书" panose="02010800040101010101" pitchFamily="2" charset="-122"/>
                <a:ea typeface="华文隶书" panose="02010800040101010101" pitchFamily="2" charset="-122"/>
              </a:rPr>
              <a:t>如画，望中烟树历历。</a:t>
            </a:r>
          </a:p>
        </p:txBody>
      </p:sp>
    </p:spTree>
    <p:extLst>
      <p:ext uri="{BB962C8B-B14F-4D97-AF65-F5344CB8AC3E}">
        <p14:creationId xmlns:p14="http://schemas.microsoft.com/office/powerpoint/2010/main" val="212643699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xmlns="" id="{2B4367B9-9136-44DA-995F-54E9053AAA3C}"/>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752850" y="0"/>
            <a:ext cx="6135751" cy="5143500"/>
          </a:xfrm>
          <a:prstGeom prst="rect">
            <a:avLst/>
          </a:prstGeom>
        </p:spPr>
      </p:pic>
      <p:pic>
        <p:nvPicPr>
          <p:cNvPr id="3" name="图片 2">
            <a:extLst>
              <a:ext uri="{FF2B5EF4-FFF2-40B4-BE49-F238E27FC236}">
                <a16:creationId xmlns:a16="http://schemas.microsoft.com/office/drawing/2014/main" xmlns="" id="{B3C0B4C9-F2B1-4E7E-AE03-749ED20D9C6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flipH="1">
            <a:off x="2261234" y="747078"/>
            <a:ext cx="4672966" cy="3402645"/>
          </a:xfrm>
          <a:prstGeom prst="rect">
            <a:avLst/>
          </a:prstGeom>
        </p:spPr>
      </p:pic>
      <p:sp>
        <p:nvSpPr>
          <p:cNvPr id="4" name="文本框 3">
            <a:extLst>
              <a:ext uri="{FF2B5EF4-FFF2-40B4-BE49-F238E27FC236}">
                <a16:creationId xmlns:a16="http://schemas.microsoft.com/office/drawing/2014/main" xmlns="" id="{FD49C85A-9BCD-4C43-BCD0-F9EB73D2E612}"/>
              </a:ext>
            </a:extLst>
          </p:cNvPr>
          <p:cNvSpPr txBox="1"/>
          <p:nvPr/>
        </p:nvSpPr>
        <p:spPr>
          <a:xfrm>
            <a:off x="355650" y="1249608"/>
            <a:ext cx="1415772" cy="584775"/>
          </a:xfrm>
          <a:prstGeom prst="rect">
            <a:avLst/>
          </a:prstGeom>
          <a:noFill/>
        </p:spPr>
        <p:txBody>
          <a:bodyPr wrap="none" rtlCol="0">
            <a:spAutoFit/>
          </a:bodyPr>
          <a:lstStyle/>
          <a:p>
            <a:r>
              <a:rPr lang="zh-CN" altLang="en-US" sz="3200" b="1" dirty="0">
                <a:latin typeface="华文隶书" panose="02010800040101010101" pitchFamily="2" charset="-122"/>
                <a:ea typeface="华文隶书" panose="02010800040101010101" pitchFamily="2" charset="-122"/>
              </a:rPr>
              <a:t>吃月饼</a:t>
            </a:r>
          </a:p>
        </p:txBody>
      </p:sp>
      <p:sp>
        <p:nvSpPr>
          <p:cNvPr id="5" name="文本框 4">
            <a:extLst>
              <a:ext uri="{FF2B5EF4-FFF2-40B4-BE49-F238E27FC236}">
                <a16:creationId xmlns:a16="http://schemas.microsoft.com/office/drawing/2014/main" xmlns="" id="{42FA5275-B99E-4CE4-B822-D313972CC920}"/>
              </a:ext>
            </a:extLst>
          </p:cNvPr>
          <p:cNvSpPr txBox="1"/>
          <p:nvPr/>
        </p:nvSpPr>
        <p:spPr>
          <a:xfrm>
            <a:off x="524270" y="2005081"/>
            <a:ext cx="1736964" cy="2086725"/>
          </a:xfrm>
          <a:prstGeom prst="rect">
            <a:avLst/>
          </a:prstGeom>
          <a:noFill/>
        </p:spPr>
        <p:txBody>
          <a:bodyPr wrap="square" rtlCol="0">
            <a:spAutoFit/>
          </a:bodyPr>
          <a:lstStyle/>
          <a:p>
            <a:pPr>
              <a:lnSpc>
                <a:spcPct val="120000"/>
              </a:lnSpc>
            </a:pPr>
            <a:r>
              <a:rPr lang="zh-CN" altLang="en-US" dirty="0">
                <a:latin typeface="★懐流体" panose="02000600000000000000" pitchFamily="2" charset="-128"/>
                <a:ea typeface="★懐流体" panose="02000600000000000000" pitchFamily="2" charset="-128"/>
              </a:rPr>
              <a:t>    中秋节的习俗有：祭月、拜月、观潮、燃灯、猜谜、吃月饼、赏桂花、饮桂花酒、玩花灯、烧塔等。</a:t>
            </a:r>
          </a:p>
        </p:txBody>
      </p:sp>
      <p:sp>
        <p:nvSpPr>
          <p:cNvPr id="7" name="文本框 6">
            <a:extLst>
              <a:ext uri="{FF2B5EF4-FFF2-40B4-BE49-F238E27FC236}">
                <a16:creationId xmlns:a16="http://schemas.microsoft.com/office/drawing/2014/main" xmlns="" id="{B25B3D6A-B370-4C09-85FF-614B9F8948C5}"/>
              </a:ext>
            </a:extLst>
          </p:cNvPr>
          <p:cNvSpPr txBox="1"/>
          <p:nvPr/>
        </p:nvSpPr>
        <p:spPr>
          <a:xfrm>
            <a:off x="6765580" y="1249608"/>
            <a:ext cx="1415772" cy="584775"/>
          </a:xfrm>
          <a:prstGeom prst="rect">
            <a:avLst/>
          </a:prstGeom>
          <a:noFill/>
        </p:spPr>
        <p:txBody>
          <a:bodyPr wrap="none" rtlCol="0">
            <a:spAutoFit/>
          </a:bodyPr>
          <a:lstStyle/>
          <a:p>
            <a:r>
              <a:rPr lang="zh-CN" altLang="en-US" sz="3200" b="1" dirty="0">
                <a:latin typeface="华文隶书" panose="02010800040101010101" pitchFamily="2" charset="-122"/>
                <a:ea typeface="华文隶书" panose="02010800040101010101" pitchFamily="2" charset="-122"/>
              </a:rPr>
              <a:t>桂花酒</a:t>
            </a:r>
          </a:p>
        </p:txBody>
      </p:sp>
      <p:sp>
        <p:nvSpPr>
          <p:cNvPr id="8" name="文本框 7">
            <a:extLst>
              <a:ext uri="{FF2B5EF4-FFF2-40B4-BE49-F238E27FC236}">
                <a16:creationId xmlns:a16="http://schemas.microsoft.com/office/drawing/2014/main" xmlns="" id="{41F9805F-1DE5-4D8D-9026-A49276AD1631}"/>
              </a:ext>
            </a:extLst>
          </p:cNvPr>
          <p:cNvSpPr txBox="1"/>
          <p:nvPr/>
        </p:nvSpPr>
        <p:spPr>
          <a:xfrm>
            <a:off x="6934200" y="2005081"/>
            <a:ext cx="1736964" cy="2086725"/>
          </a:xfrm>
          <a:prstGeom prst="rect">
            <a:avLst/>
          </a:prstGeom>
          <a:noFill/>
        </p:spPr>
        <p:txBody>
          <a:bodyPr wrap="square" rtlCol="0">
            <a:spAutoFit/>
          </a:bodyPr>
          <a:lstStyle/>
          <a:p>
            <a:pPr>
              <a:lnSpc>
                <a:spcPct val="120000"/>
              </a:lnSpc>
            </a:pPr>
            <a:r>
              <a:rPr lang="zh-CN" altLang="en-US" dirty="0">
                <a:latin typeface="★懐流体" panose="02000600000000000000" pitchFamily="2" charset="-128"/>
                <a:ea typeface="★懐流体" panose="02000600000000000000" pitchFamily="2" charset="-128"/>
              </a:rPr>
              <a:t>    中秋节的习俗有：祭月、拜月、观潮、燃灯、猜谜、吃月饼、赏桂花、饮桂花酒、玩花灯、烧塔等。</a:t>
            </a:r>
          </a:p>
        </p:txBody>
      </p:sp>
    </p:spTree>
    <p:extLst>
      <p:ext uri="{BB962C8B-B14F-4D97-AF65-F5344CB8AC3E}">
        <p14:creationId xmlns:p14="http://schemas.microsoft.com/office/powerpoint/2010/main" val="299245721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xmlns="" id="{470B1374-2E1B-4B4C-A15F-810BE9D9D7A5}"/>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5250" y="0"/>
            <a:ext cx="6135751" cy="5143500"/>
          </a:xfrm>
          <a:prstGeom prst="rect">
            <a:avLst/>
          </a:prstGeom>
        </p:spPr>
      </p:pic>
      <p:pic>
        <p:nvPicPr>
          <p:cNvPr id="2" name="图片 1">
            <a:extLst>
              <a:ext uri="{FF2B5EF4-FFF2-40B4-BE49-F238E27FC236}">
                <a16:creationId xmlns:a16="http://schemas.microsoft.com/office/drawing/2014/main" xmlns="" id="{960676F0-B90E-45C9-A211-C7F8E94964A1}"/>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919537" y="1273527"/>
            <a:ext cx="5224463" cy="3869973"/>
          </a:xfrm>
          <a:prstGeom prst="rect">
            <a:avLst/>
          </a:prstGeom>
        </p:spPr>
      </p:pic>
      <p:sp>
        <p:nvSpPr>
          <p:cNvPr id="4" name="文本框 3">
            <a:extLst>
              <a:ext uri="{FF2B5EF4-FFF2-40B4-BE49-F238E27FC236}">
                <a16:creationId xmlns:a16="http://schemas.microsoft.com/office/drawing/2014/main" xmlns="" id="{561A2C7A-68F9-42FD-B925-890124C25BA7}"/>
              </a:ext>
            </a:extLst>
          </p:cNvPr>
          <p:cNvSpPr txBox="1"/>
          <p:nvPr/>
        </p:nvSpPr>
        <p:spPr>
          <a:xfrm>
            <a:off x="1409700" y="647700"/>
            <a:ext cx="4961615" cy="791755"/>
          </a:xfrm>
          <a:prstGeom prst="rect">
            <a:avLst/>
          </a:prstGeom>
          <a:noFill/>
        </p:spPr>
        <p:txBody>
          <a:bodyPr wrap="none" rtlCol="0">
            <a:spAutoFit/>
          </a:bodyPr>
          <a:lstStyle/>
          <a:p>
            <a:pPr>
              <a:lnSpc>
                <a:spcPct val="150000"/>
              </a:lnSpc>
            </a:pPr>
            <a:r>
              <a:rPr lang="zh-CN" altLang="en-US" sz="1600" dirty="0"/>
              <a:t>●</a:t>
            </a:r>
            <a:r>
              <a:rPr lang="en-US" altLang="zh-CN" sz="1600" dirty="0"/>
              <a:t> </a:t>
            </a:r>
            <a:r>
              <a:rPr lang="zh-CN" altLang="en-US" sz="1600" dirty="0"/>
              <a:t>又圆又扁，有咸有甜；你若不相信，面上着个印；</a:t>
            </a:r>
            <a:endParaRPr lang="en-US" altLang="zh-CN" sz="1600" dirty="0"/>
          </a:p>
          <a:p>
            <a:pPr>
              <a:lnSpc>
                <a:spcPct val="150000"/>
              </a:lnSpc>
            </a:pPr>
            <a:r>
              <a:rPr lang="en-US" altLang="zh-CN" sz="1600" dirty="0"/>
              <a:t>     </a:t>
            </a:r>
            <a:r>
              <a:rPr lang="zh-CN" altLang="en-US" sz="1600" dirty="0"/>
              <a:t>你若猜不着，屁股上贴膏药。（打一食物）</a:t>
            </a:r>
          </a:p>
        </p:txBody>
      </p:sp>
      <p:sp>
        <p:nvSpPr>
          <p:cNvPr id="5" name="文本框 4">
            <a:extLst>
              <a:ext uri="{FF2B5EF4-FFF2-40B4-BE49-F238E27FC236}">
                <a16:creationId xmlns:a16="http://schemas.microsoft.com/office/drawing/2014/main" xmlns="" id="{DE335045-AFEF-43EC-A2AF-C0FC153C39E3}"/>
              </a:ext>
            </a:extLst>
          </p:cNvPr>
          <p:cNvSpPr txBox="1"/>
          <p:nvPr/>
        </p:nvSpPr>
        <p:spPr>
          <a:xfrm>
            <a:off x="720417" y="1779995"/>
            <a:ext cx="4961615" cy="785343"/>
          </a:xfrm>
          <a:prstGeom prst="rect">
            <a:avLst/>
          </a:prstGeom>
          <a:noFill/>
        </p:spPr>
        <p:txBody>
          <a:bodyPr wrap="none" rtlCol="0">
            <a:spAutoFit/>
          </a:bodyPr>
          <a:lstStyle/>
          <a:p>
            <a:pPr>
              <a:lnSpc>
                <a:spcPct val="150000"/>
              </a:lnSpc>
            </a:pPr>
            <a:r>
              <a:rPr lang="zh-CN" altLang="en-US" sz="1600" dirty="0"/>
              <a:t>●</a:t>
            </a:r>
            <a:r>
              <a:rPr lang="en-US" altLang="zh-CN" sz="1600" dirty="0"/>
              <a:t> </a:t>
            </a:r>
            <a:r>
              <a:rPr lang="zh-CN" altLang="en-US" sz="1600" dirty="0"/>
              <a:t>金灿灿，银闪闪，一到中秋香气散，用它酿酒请宾</a:t>
            </a:r>
            <a:endParaRPr lang="en-US" altLang="zh-CN" sz="1600" dirty="0"/>
          </a:p>
          <a:p>
            <a:pPr>
              <a:lnSpc>
                <a:spcPct val="150000"/>
              </a:lnSpc>
            </a:pPr>
            <a:r>
              <a:rPr lang="en-US" altLang="zh-CN" sz="1600" dirty="0"/>
              <a:t>    </a:t>
            </a:r>
            <a:r>
              <a:rPr lang="zh-CN" altLang="en-US" sz="1600" dirty="0"/>
              <a:t>客，用它浸渍供美餐。（打一植物）</a:t>
            </a:r>
          </a:p>
        </p:txBody>
      </p:sp>
      <p:sp>
        <p:nvSpPr>
          <p:cNvPr id="6" name="文本框 5">
            <a:extLst>
              <a:ext uri="{FF2B5EF4-FFF2-40B4-BE49-F238E27FC236}">
                <a16:creationId xmlns:a16="http://schemas.microsoft.com/office/drawing/2014/main" xmlns="" id="{6692A24F-57BE-41F1-894B-8170DE1DC333}"/>
              </a:ext>
            </a:extLst>
          </p:cNvPr>
          <p:cNvSpPr txBox="1"/>
          <p:nvPr/>
        </p:nvSpPr>
        <p:spPr>
          <a:xfrm>
            <a:off x="228600" y="2905878"/>
            <a:ext cx="4961615" cy="830997"/>
          </a:xfrm>
          <a:prstGeom prst="rect">
            <a:avLst/>
          </a:prstGeom>
          <a:noFill/>
        </p:spPr>
        <p:txBody>
          <a:bodyPr wrap="none" rtlCol="0">
            <a:spAutoFit/>
          </a:bodyPr>
          <a:lstStyle/>
          <a:p>
            <a:pPr>
              <a:lnSpc>
                <a:spcPct val="150000"/>
              </a:lnSpc>
            </a:pPr>
            <a:r>
              <a:rPr lang="zh-CN" altLang="en-US" sz="1600" dirty="0"/>
              <a:t>●</a:t>
            </a:r>
            <a:r>
              <a:rPr lang="en-US" altLang="zh-CN" sz="1600" dirty="0"/>
              <a:t> </a:t>
            </a:r>
            <a:r>
              <a:rPr lang="zh-CN" altLang="en-US" sz="1600" dirty="0"/>
              <a:t>春风吹来白花开，中秋过后葫芦来。外穿黄衫藏黑</a:t>
            </a:r>
            <a:endParaRPr lang="en-US" altLang="zh-CN" sz="1600" dirty="0"/>
          </a:p>
          <a:p>
            <a:pPr>
              <a:lnSpc>
                <a:spcPct val="150000"/>
              </a:lnSpc>
            </a:pPr>
            <a:r>
              <a:rPr lang="en-US" altLang="zh-CN" sz="1600" dirty="0"/>
              <a:t> </a:t>
            </a:r>
            <a:r>
              <a:rPr lang="zh-CN" altLang="en-US" sz="1600" dirty="0"/>
              <a:t>   豆，润肺凉心好药村。（打一水果）</a:t>
            </a:r>
          </a:p>
        </p:txBody>
      </p:sp>
    </p:spTree>
    <p:extLst>
      <p:ext uri="{BB962C8B-B14F-4D97-AF65-F5344CB8AC3E}">
        <p14:creationId xmlns:p14="http://schemas.microsoft.com/office/powerpoint/2010/main" val="292413481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655</Words>
  <Application>Microsoft Office PowerPoint</Application>
  <PresentationFormat>On-screen Show (16:9)</PresentationFormat>
  <Paragraphs>36</Paragraphs>
  <Slides>11</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★懐流体</vt:lpstr>
      <vt:lpstr>等线</vt:lpstr>
      <vt:lpstr>等线 Light</vt:lpstr>
      <vt:lpstr>华文隶书</vt:lpstr>
      <vt:lpstr>宋体</vt:lpstr>
      <vt:lpstr>Arial</vt:lpstr>
      <vt:lpstr>Calibri</vt:lpstr>
      <vt:lpstr>Calibri Light</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中秋节</dc:title>
  <dc:creator>第一PPT</dc:creator>
  <cp:keywords>www.1ppt.com</cp:keywords>
  <cp:lastModifiedBy>Xu Meng</cp:lastModifiedBy>
  <cp:revision>39</cp:revision>
  <dcterms:created xsi:type="dcterms:W3CDTF">2017-09-08T02:50:00Z</dcterms:created>
  <dcterms:modified xsi:type="dcterms:W3CDTF">2018-09-20T20:09:34Z</dcterms:modified>
</cp:coreProperties>
</file>