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5143500" cx="9144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Lobster"/>
      <p:regular r:id="rId19"/>
    </p:embeddedFont>
    <p:embeddedFont>
      <p:font typeface="PT Sans Narrow"/>
      <p:regular r:id="rId20"/>
      <p:bold r:id="rId21"/>
    </p:embeddedFont>
    <p:embeddedFont>
      <p:font typeface="Pacifico"/>
      <p:regular r:id="rId22"/>
    </p:embeddedFont>
    <p:embeddedFont>
      <p:font typeface="Open Sans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Narrow-regular.fntdata"/><Relationship Id="rId22" Type="http://schemas.openxmlformats.org/officeDocument/2006/relationships/font" Target="fonts/Pacifico-regular.fntdata"/><Relationship Id="rId21" Type="http://schemas.openxmlformats.org/officeDocument/2006/relationships/font" Target="fonts/PTSansNarrow-bold.fntdata"/><Relationship Id="rId24" Type="http://schemas.openxmlformats.org/officeDocument/2006/relationships/font" Target="fonts/OpenSans-bold.fntdata"/><Relationship Id="rId23" Type="http://schemas.openxmlformats.org/officeDocument/2006/relationships/font" Target="fonts/Open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OpenSans-boldItalic.fntdata"/><Relationship Id="rId25" Type="http://schemas.openxmlformats.org/officeDocument/2006/relationships/font" Target="fonts/OpenSans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Roboto-regular.fntdata"/><Relationship Id="rId14" Type="http://schemas.openxmlformats.org/officeDocument/2006/relationships/slide" Target="slides/slide8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19" Type="http://schemas.openxmlformats.org/officeDocument/2006/relationships/font" Target="fonts/Lobster-regular.fntdata"/><Relationship Id="rId18" Type="http://schemas.openxmlformats.org/officeDocument/2006/relationships/font" Target="fonts/Roboto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0" name="Shape 70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Shape 7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6" name="Shape 86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Shape 96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7" name="Shape 10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Shape 10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Shape 111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vogue.com/projects/13540751/escaramuza-women-costumes-charreria-style-mexico-arizona-mexican-equestrian-sport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youtube.com/watch?v=iDlsKdFd-HQ" TargetMode="External"/><Relationship Id="rId4" Type="http://schemas.openxmlformats.org/officeDocument/2006/relationships/image" Target="../media/image13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facebook.com/Carmelinenmiami/videos/pcb.10156504003063680/10156504002173680/?type=3&amp;theater" TargetMode="External"/><Relationship Id="rId4" Type="http://schemas.openxmlformats.org/officeDocument/2006/relationships/hyperlink" Target="https://www.facebook.com/Carmelinenmiami/videos/pcb.10156504003063680/10156504002173680/?type=3&amp;theater" TargetMode="External"/><Relationship Id="rId5" Type="http://schemas.openxmlformats.org/officeDocument/2006/relationships/hyperlink" Target="https://www.facebook.com/Carmelinenmiami/videos/pcb.10156504003063680/10156504002173680/?type=3&amp;theater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youtube.com/watch?v=8Cy7GK26Tro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ctrTitle"/>
          </p:nvPr>
        </p:nvSpPr>
        <p:spPr>
          <a:xfrm>
            <a:off x="111125" y="644300"/>
            <a:ext cx="8853600" cy="21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Charrería y Escaramuza Charra</a:t>
            </a:r>
            <a:endParaRPr sz="48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5" name="Shape 125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Deporte Nacional Mexicano</a:t>
            </a:r>
            <a:endParaRPr b="1">
              <a:solidFill>
                <a:srgbClr val="FFF2CC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266825" y="7907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Escaramuza Charra 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202813" y="897916"/>
            <a:ext cx="8520600" cy="6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cifico"/>
              <a:buChar char="●"/>
            </a:pPr>
            <a:r>
              <a:rPr lang="en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Equipo de mujeres jinetes </a:t>
            </a:r>
            <a:endParaRPr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cifico"/>
              <a:buChar char="●"/>
            </a:pPr>
            <a:r>
              <a:rPr lang="en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Vestidas con el atuendo tradicional Mexicano, bordado a mano</a:t>
            </a:r>
            <a:endParaRPr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cifico"/>
              <a:buChar char="●"/>
            </a:pPr>
            <a:r>
              <a:rPr lang="en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Inspirado por las mujeres soldado que pelearon en la guerra de revolución</a:t>
            </a:r>
            <a:endParaRPr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cifico"/>
              <a:buChar char="●"/>
            </a:pPr>
            <a:r>
              <a:rPr lang="en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Suertes ecuestres de la charrería, deporte nacional Mexicano</a:t>
            </a:r>
            <a:endParaRPr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cifico"/>
              <a:buChar char="●"/>
            </a:pPr>
            <a:r>
              <a:rPr lang="en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Montar a caballo utilizando silla lateral</a:t>
            </a:r>
            <a:endParaRPr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cifico"/>
              <a:buChar char="●"/>
            </a:pPr>
            <a:r>
              <a:rPr lang="en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Competencias para demostrar su destreza en equipos de 12, compiten 8</a:t>
            </a:r>
            <a:endParaRPr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EA9999"/>
                </a:solidFill>
                <a:latin typeface="Lobster"/>
                <a:ea typeface="Lobster"/>
                <a:cs typeface="Lobster"/>
                <a:sym typeface="Lobster"/>
                <a:hlinkClick r:id="rId3"/>
              </a:rPr>
              <a:t>ESCARAMUZA CHARRA</a:t>
            </a:r>
            <a:r>
              <a:rPr lang="en">
                <a:solidFill>
                  <a:srgbClr val="EA9999"/>
                </a:solidFill>
                <a:latin typeface="Lobster"/>
                <a:ea typeface="Lobster"/>
                <a:cs typeface="Lobster"/>
                <a:sym typeface="Lobster"/>
              </a:rPr>
              <a:t> Link </a:t>
            </a:r>
            <a:r>
              <a:rPr lang="en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Reportaje fotográfico revista Vogue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Equestrian sport performed by women, dressed in stunning hand embroidered traditional costumes, a sport directly inspired by the Adelitas—the female soldiers who fought in the Mexican Revolution. </a:t>
            </a:r>
            <a:r>
              <a:rPr i="1" lang="en" sz="1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Escaramuza</a:t>
            </a:r>
            <a:r>
              <a:rPr lang="en" sz="1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, an event within the larger rodeo-like sport known as </a:t>
            </a:r>
            <a:r>
              <a:rPr i="1" lang="en" sz="1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charrería</a:t>
            </a:r>
            <a:r>
              <a:rPr lang="en" sz="1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 (now recognized as Mexico’s national sport) is comprised of teams of up to 16 women (though only eight can compete at a time) performing a series of routines inside a </a:t>
            </a:r>
            <a:r>
              <a:rPr i="1" lang="en" sz="1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lienzo charro</a:t>
            </a:r>
            <a:r>
              <a:rPr lang="en" sz="14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, or stadium, at breakneck galloping speeds—all while riding sidesaddle.</a:t>
            </a:r>
            <a:endParaRPr sz="1400">
              <a:solidFill>
                <a:srgbClr val="FFF2CC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>
              <a:spcBef>
                <a:spcPts val="14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ESCARAMUZA CHARRA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Female Horse back-riding team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  <a:hlinkClick r:id="rId3"/>
              </a:rPr>
              <a:t>ESCARAMUZA</a:t>
            </a:r>
            <a:r>
              <a:rPr lang="en"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/>
              <a:t> </a:t>
            </a: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Link to aerial video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381550" y="1989850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Shape 138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8300" y="2006375"/>
            <a:ext cx="5158725" cy="26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824" y="2006375"/>
            <a:ext cx="2487849" cy="26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94800" y="1989849"/>
            <a:ext cx="2388987" cy="267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0" y="738725"/>
            <a:ext cx="90540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0000"/>
                </a:solidFill>
                <a:latin typeface="Pacifico"/>
                <a:ea typeface="Pacifico"/>
                <a:cs typeface="Pacifico"/>
                <a:sym typeface="Pacifico"/>
              </a:rPr>
              <a:t>Charrería y Escaramuza Charra </a:t>
            </a:r>
            <a:endParaRPr sz="1800">
              <a:solidFill>
                <a:srgbClr val="99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5.3 Reciprocal reflexives - </a:t>
            </a:r>
            <a:r>
              <a:rPr lang="en" sz="18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nos</a:t>
            </a: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, </a:t>
            </a:r>
            <a:r>
              <a:rPr lang="en" sz="18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os</a:t>
            </a: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, </a:t>
            </a:r>
            <a:r>
              <a:rPr lang="en" sz="18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se</a:t>
            </a:r>
            <a:endParaRPr sz="180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Plural forms of the reflexive pronouns used to express actions involving more than one person or thing. 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In this context,  the pronoun means </a:t>
            </a:r>
            <a:r>
              <a:rPr lang="en" sz="1800" u="sng">
                <a:latin typeface="Pacifico"/>
                <a:ea typeface="Pacifico"/>
                <a:cs typeface="Pacifico"/>
                <a:sym typeface="Pacifico"/>
              </a:rPr>
              <a:t>to each other</a:t>
            </a: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 or </a:t>
            </a:r>
            <a:r>
              <a:rPr lang="en" sz="1800" u="sng">
                <a:latin typeface="Pacifico"/>
                <a:ea typeface="Pacifico"/>
                <a:cs typeface="Pacifico"/>
                <a:sym typeface="Pacifico"/>
              </a:rPr>
              <a:t>to one another</a:t>
            </a:r>
            <a:r>
              <a:rPr lang="en" sz="1800">
                <a:latin typeface="Pacifico"/>
                <a:ea typeface="Pacifico"/>
                <a:cs typeface="Pacifico"/>
                <a:sym typeface="Pacifico"/>
              </a:rPr>
              <a:t>.</a:t>
            </a:r>
            <a:endParaRPr sz="18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471900" y="1688500"/>
            <a:ext cx="54936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  <a:hlinkClick r:id="rId3"/>
              </a:rPr>
              <a:t>El Jarabe Tapatío, </a:t>
            </a:r>
            <a:r>
              <a:rPr lang="en" u="sng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  <a:hlinkClick r:id="rId4"/>
              </a:rPr>
              <a:t>nuestras</a:t>
            </a:r>
            <a:r>
              <a:rPr lang="en" u="sng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  <a:hlinkClick r:id="rId5"/>
              </a:rPr>
              <a:t> tradiciones</a:t>
            </a:r>
            <a:r>
              <a:rPr lang="en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rPr>
              <a:t> - </a:t>
            </a:r>
            <a:r>
              <a:rPr lang="en" sz="12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rPr>
              <a:t>LINK TO VIDEO</a:t>
            </a:r>
            <a:r>
              <a:rPr lang="en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>
              <a:solidFill>
                <a:schemeClr val="accent2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48" name="Shape 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9775" y="2148062"/>
            <a:ext cx="2408624" cy="266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16144" y="2132375"/>
            <a:ext cx="1909131" cy="269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8">
            <a:alphaModFix/>
          </a:blip>
          <a:srcRect b="-2364" l="0" r="-6078" t="0"/>
          <a:stretch/>
        </p:blipFill>
        <p:spPr>
          <a:xfrm>
            <a:off x="0" y="2132375"/>
            <a:ext cx="1808780" cy="275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6088400" y="1688500"/>
            <a:ext cx="3055800" cy="3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Nos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hablamos para acordar la visita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 a la coronación de la reina de los Charros 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Se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vieron en el salón para la fiesta con mucha anticipación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Se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reunieron a practicar el baile 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Nos</a:t>
            </a:r>
            <a:r>
              <a:rPr lang="en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saludamos al llegar al evento.  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Se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conocieron desde niños, y practicaron las suertes charras juntos.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Os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sentasteis juntos para la fiesta.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Nos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abrazamos con emoción con mi sobrina.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La mamá y la tía </a:t>
            </a: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se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reunieron a bordar el vestido a mano.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HISTORIA DE LA CHARRERIA EN MEXICO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471900" y="1778150"/>
            <a:ext cx="51414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  <a:hlinkClick r:id="rId3"/>
              </a:rPr>
              <a:t>Historia de la Charrería en Mexico</a:t>
            </a:r>
            <a:r>
              <a:rPr lang="en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rPr>
              <a:t> -LINK TO VIDEO </a:t>
            </a:r>
            <a:endParaRPr>
              <a:solidFill>
                <a:schemeClr val="accent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3300" y="2436175"/>
            <a:ext cx="6604101" cy="253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"/>
                <a:ea typeface="Lobster"/>
                <a:cs typeface="Lobster"/>
                <a:sym typeface="Lobster"/>
              </a:rPr>
              <a:t>5.4 Possessive pronouns - 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Stressed forms</a:t>
            </a:r>
            <a:r>
              <a:rPr lang="en"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The stressed form is used for emphasis or to express: of mine, of yours, ours, theirs.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Mío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" sz="2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tuyo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" sz="2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suyo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" sz="2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nuestro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" sz="2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vuestro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, </a:t>
            </a:r>
            <a:r>
              <a:rPr lang="en" sz="2400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suyo</a:t>
            </a: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.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75" y="3165618"/>
            <a:ext cx="2977282" cy="1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75" y="1795702"/>
            <a:ext cx="2317248" cy="136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6725" y="1795700"/>
            <a:ext cx="1923675" cy="315091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4313100" y="1927325"/>
            <a:ext cx="4830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Mío-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El caballo es </a:t>
            </a: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mío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, por eso sigue mis instrucciones.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Tuyo-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Es mi turno para desfilar, cuando sea el </a:t>
            </a: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tuyo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, tienes que estar listo.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Suyo -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Alexa nos dijo que el vestido es </a:t>
            </a: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suyo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, y su mamá lo bordó a mano.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Nuestras</a:t>
            </a:r>
            <a:r>
              <a:rPr lang="en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tradiciones Mexicanas están representadas en la charrería.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Las sillas de las mujeres son especiales, las </a:t>
            </a: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suyas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están hechas para cabalgar de lado.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Vuestros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trajes han sido bordados (embroidered)a mano.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           </a:t>
            </a:r>
            <a:r>
              <a:rPr lang="en" u="sng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RECIPROCAL REFLEXIVES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(each other)</a:t>
            </a:r>
            <a:endParaRPr u="sng">
              <a:solidFill>
                <a:srgbClr val="CC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Se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abrazaron para aparecer en la foto 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Se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tomaron de las manos para que los caballos queden cerca.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Lobster"/>
              <a:buChar char="●"/>
            </a:pP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Nos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reunimos a practicar el orden del desfile.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2" type="body"/>
          </p:nvPr>
        </p:nvSpPr>
        <p:spPr>
          <a:xfrm>
            <a:off x="5791525" y="2312375"/>
            <a:ext cx="33525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La reina es</a:t>
            </a: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 suya.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Es de su asociación.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El reinado es </a:t>
            </a: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suyo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por dos años.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El lugar en el que se celebró el evento pertenece a </a:t>
            </a:r>
            <a:r>
              <a:rPr lang="en">
                <a:solidFill>
                  <a:srgbClr val="CC0000"/>
                </a:solidFill>
                <a:latin typeface="Lobster"/>
                <a:ea typeface="Lobster"/>
                <a:cs typeface="Lobster"/>
                <a:sym typeface="Lobster"/>
              </a:rPr>
              <a:t>nuestra 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asociación. Es </a:t>
            </a:r>
            <a:r>
              <a:rPr lang="en">
                <a:solidFill>
                  <a:schemeClr val="accent3"/>
                </a:solidFill>
                <a:latin typeface="Lobster"/>
                <a:ea typeface="Lobster"/>
                <a:cs typeface="Lobster"/>
                <a:sym typeface="Lobster"/>
              </a:rPr>
              <a:t>nuestro</a:t>
            </a:r>
            <a:r>
              <a:rPr lang="en">
                <a:solidFill>
                  <a:schemeClr val="accent2"/>
                </a:solidFill>
                <a:latin typeface="Lobster"/>
                <a:ea typeface="Lobster"/>
                <a:cs typeface="Lobster"/>
                <a:sym typeface="Lobster"/>
              </a:rPr>
              <a:t> lugar.</a:t>
            </a:r>
            <a:endParaRPr>
              <a:solidFill>
                <a:schemeClr val="accent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25" y="2264300"/>
            <a:ext cx="5665998" cy="28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25" y="87450"/>
            <a:ext cx="7538252" cy="23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accent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idx="1" type="body"/>
          </p:nvPr>
        </p:nvSpPr>
        <p:spPr>
          <a:xfrm>
            <a:off x="332900" y="4450825"/>
            <a:ext cx="3999900" cy="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2C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80" name="Shape 180"/>
          <p:cNvSpPr txBox="1"/>
          <p:nvPr>
            <p:ph idx="2" type="body"/>
          </p:nvPr>
        </p:nvSpPr>
        <p:spPr>
          <a:xfrm>
            <a:off x="4867750" y="4450825"/>
            <a:ext cx="3999900" cy="4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2CC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75" y="1974450"/>
            <a:ext cx="3068574" cy="27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8800" y="1974450"/>
            <a:ext cx="2574672" cy="27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3475" y="1974450"/>
            <a:ext cx="1892589" cy="27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393400" y="102000"/>
            <a:ext cx="78828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Possessive pronouns:</a:t>
            </a:r>
            <a:endParaRPr sz="1800">
              <a:solidFill>
                <a:srgbClr val="FFF2CC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Font typeface="Pacifico"/>
              <a:buChar char="●"/>
            </a:pPr>
            <a:r>
              <a:rPr lang="en" sz="1800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rPr>
              <a:t>Nuestra </a:t>
            </a:r>
            <a:r>
              <a:rPr lang="en" sz="18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familia pertenece al grupo de la Asociación Nacional de Charros</a:t>
            </a:r>
            <a:endParaRPr sz="1800">
              <a:solidFill>
                <a:srgbClr val="FFF2CC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Font typeface="Pacifico"/>
              <a:buChar char="●"/>
            </a:pPr>
            <a:r>
              <a:rPr lang="en" sz="18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Ellos son </a:t>
            </a:r>
            <a:r>
              <a:rPr lang="en" sz="18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nuestros</a:t>
            </a:r>
            <a:r>
              <a:rPr lang="en" sz="18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 compadres. </a:t>
            </a:r>
            <a:endParaRPr sz="1800">
              <a:solidFill>
                <a:srgbClr val="FFF2CC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Font typeface="Pacifico"/>
              <a:buChar char="●"/>
            </a:pPr>
            <a:r>
              <a:rPr lang="en" sz="18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 La familia más feliz era la </a:t>
            </a:r>
            <a:r>
              <a:rPr lang="en" sz="18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suya.</a:t>
            </a:r>
            <a:endParaRPr sz="180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800"/>
              <a:buFont typeface="Pacifico"/>
              <a:buChar char="●"/>
            </a:pPr>
            <a:r>
              <a:rPr lang="en" sz="18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La fiesta era </a:t>
            </a:r>
            <a:r>
              <a:rPr lang="en" sz="1800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rPr>
              <a:t>suya</a:t>
            </a:r>
            <a:r>
              <a:rPr lang="en" sz="1800">
                <a:solidFill>
                  <a:srgbClr val="FFF2CC"/>
                </a:solidFill>
                <a:latin typeface="Pacifico"/>
                <a:ea typeface="Pacifico"/>
                <a:cs typeface="Pacifico"/>
                <a:sym typeface="Pacifico"/>
              </a:rPr>
              <a:t>. Por eso invitó amigos y familia.</a:t>
            </a:r>
            <a:endParaRPr sz="1800">
              <a:solidFill>
                <a:srgbClr val="FFF2CC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endParaRPr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