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58" r:id="rId3"/>
    <p:sldId id="262" r:id="rId4"/>
    <p:sldId id="259" r:id="rId5"/>
    <p:sldId id="260" r:id="rId6"/>
    <p:sldId id="266" r:id="rId7"/>
    <p:sldId id="263" r:id="rId8"/>
    <p:sldId id="261" r:id="rId9"/>
    <p:sldId id="265" r:id="rId10"/>
    <p:sldId id="264" r:id="rId11"/>
    <p:sldId id="25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925"/>
    <a:srgbClr val="EC3C24"/>
    <a:srgbClr val="1D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6" autoAdjust="0"/>
    <p:restoredTop sz="89244" autoAdjust="0"/>
  </p:normalViewPr>
  <p:slideViewPr>
    <p:cSldViewPr snapToGrid="0">
      <p:cViewPr varScale="1">
        <p:scale>
          <a:sx n="71" d="100"/>
          <a:sy n="71" d="100"/>
        </p:scale>
        <p:origin x="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419F7-0057-4BC9-ACFE-1EA5950085AE}" type="datetimeFigureOut">
              <a:rPr lang="en-US" smtClean="0"/>
              <a:t>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DA858-45FC-4CA3-A188-4AA2E6EB20B8}" type="slidenum">
              <a:rPr lang="en-US" smtClean="0"/>
              <a:t>‹#›</a:t>
            </a:fld>
            <a:endParaRPr lang="en-US"/>
          </a:p>
        </p:txBody>
      </p:sp>
    </p:spTree>
    <p:extLst>
      <p:ext uri="{BB962C8B-B14F-4D97-AF65-F5344CB8AC3E}">
        <p14:creationId xmlns:p14="http://schemas.microsoft.com/office/powerpoint/2010/main" val="299529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Hi Everyone, we wish you a Happy New Year!</a:t>
            </a:r>
          </a:p>
          <a:p>
            <a:r>
              <a:rPr lang="en-US" dirty="0"/>
              <a:t>A: Wait, I think new year is over.</a:t>
            </a:r>
          </a:p>
          <a:p>
            <a:r>
              <a:rPr lang="en-US" dirty="0"/>
              <a:t>B: We are celebrating Chinese New Year.</a:t>
            </a:r>
          </a:p>
          <a:p>
            <a:r>
              <a:rPr lang="en-US" dirty="0"/>
              <a:t>A: What is Chinese New Year?</a:t>
            </a:r>
          </a:p>
          <a:p>
            <a:r>
              <a:rPr lang="en-US" dirty="0"/>
              <a:t>C: Chinese New Year is celebrated in China and many Asian countries, in China it is actually called the Spring Festival. Since it is based on the Lunar Calendar, it is also known as the Lunar New Year.</a:t>
            </a:r>
          </a:p>
          <a:p>
            <a:r>
              <a:rPr lang="en-US" dirty="0"/>
              <a:t>A: The what?</a:t>
            </a:r>
          </a:p>
          <a:p>
            <a:r>
              <a:rPr lang="en-US" dirty="0"/>
              <a:t>C: The Lunar New Year, Lunar means moon</a:t>
            </a:r>
          </a:p>
          <a:p>
            <a:r>
              <a:rPr lang="en-US" dirty="0"/>
              <a:t>A: Oh!.... I don’t get it</a:t>
            </a:r>
          </a:p>
          <a:p>
            <a:r>
              <a:rPr lang="en-US" dirty="0"/>
              <a:t>C: You know the calendar in our room listing January, February, March…, that calendar is called Gregorian calendar or Solar calendar, it is based on the orbit of the earth around the sun, in other words, one year in solar calendar is how long it takes the earth to go around the sun once.</a:t>
            </a:r>
          </a:p>
          <a:p>
            <a:r>
              <a:rPr lang="en-US" dirty="0"/>
              <a:t>D: The Chinese Lunar calendar, however, is based on the phases of moon, a new month begins when there is a new moon. Every 12 months we celebrate the Lunar New Year on the first day of the lunar new year.</a:t>
            </a:r>
          </a:p>
          <a:p>
            <a:endParaRPr lang="en-US" dirty="0"/>
          </a:p>
        </p:txBody>
      </p:sp>
      <p:sp>
        <p:nvSpPr>
          <p:cNvPr id="4" name="Slide Number Placeholder 3"/>
          <p:cNvSpPr>
            <a:spLocks noGrp="1"/>
          </p:cNvSpPr>
          <p:nvPr>
            <p:ph type="sldNum" sz="quarter" idx="5"/>
          </p:nvPr>
        </p:nvSpPr>
        <p:spPr/>
        <p:txBody>
          <a:bodyPr/>
          <a:lstStyle/>
          <a:p>
            <a:fld id="{5E9DA858-45FC-4CA3-A188-4AA2E6EB20B8}" type="slidenum">
              <a:rPr lang="en-US" smtClean="0"/>
              <a:t>2</a:t>
            </a:fld>
            <a:endParaRPr lang="en-US"/>
          </a:p>
        </p:txBody>
      </p:sp>
    </p:spTree>
    <p:extLst>
      <p:ext uri="{BB962C8B-B14F-4D97-AF65-F5344CB8AC3E}">
        <p14:creationId xmlns:p14="http://schemas.microsoft.com/office/powerpoint/2010/main" val="25109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Narrative: </a:t>
            </a:r>
          </a:p>
          <a:p>
            <a:pPr lvl="2"/>
            <a:r>
              <a:rPr lang="en-US" dirty="0"/>
              <a:t>From head to toe, all clothes worn on New Year‘s Day should be brand new. Some families still wear traditional Chinese clothing.</a:t>
            </a:r>
          </a:p>
          <a:p>
            <a:pPr lvl="2"/>
            <a:r>
              <a:rPr lang="en-US" dirty="0"/>
              <a:t>During the celebration in China, the first day of the new year marks the end of the winter, so the cleaning ritual that happens before is also spring cleaning. When houses are clean, good luck will come in!</a:t>
            </a:r>
          </a:p>
          <a:p>
            <a:endParaRPr lang="en-US" dirty="0"/>
          </a:p>
        </p:txBody>
      </p:sp>
      <p:sp>
        <p:nvSpPr>
          <p:cNvPr id="4" name="Slide Number Placeholder 3"/>
          <p:cNvSpPr>
            <a:spLocks noGrp="1"/>
          </p:cNvSpPr>
          <p:nvPr>
            <p:ph type="sldNum" sz="quarter" idx="5"/>
          </p:nvPr>
        </p:nvSpPr>
        <p:spPr/>
        <p:txBody>
          <a:bodyPr/>
          <a:lstStyle/>
          <a:p>
            <a:fld id="{5E9DA858-45FC-4CA3-A188-4AA2E6EB20B8}" type="slidenum">
              <a:rPr lang="en-US" smtClean="0"/>
              <a:t>6</a:t>
            </a:fld>
            <a:endParaRPr lang="en-US"/>
          </a:p>
        </p:txBody>
      </p:sp>
    </p:spTree>
    <p:extLst>
      <p:ext uri="{BB962C8B-B14F-4D97-AF65-F5344CB8AC3E}">
        <p14:creationId xmlns:p14="http://schemas.microsoft.com/office/powerpoint/2010/main" val="188506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Narrative: </a:t>
            </a:r>
          </a:p>
          <a:p>
            <a:pPr lvl="1"/>
            <a:r>
              <a:rPr lang="en-US" dirty="0"/>
              <a:t>It is tradition to hang Poem Couplets usually around the door, stick Paper Cutouts on window glasses, hang Red Lanterns. Red and Gold are lucky colors!</a:t>
            </a:r>
          </a:p>
          <a:p>
            <a:endParaRPr lang="en-US" dirty="0"/>
          </a:p>
        </p:txBody>
      </p:sp>
      <p:sp>
        <p:nvSpPr>
          <p:cNvPr id="4" name="Slide Number Placeholder 3"/>
          <p:cNvSpPr>
            <a:spLocks noGrp="1"/>
          </p:cNvSpPr>
          <p:nvPr>
            <p:ph type="sldNum" sz="quarter" idx="5"/>
          </p:nvPr>
        </p:nvSpPr>
        <p:spPr/>
        <p:txBody>
          <a:bodyPr/>
          <a:lstStyle/>
          <a:p>
            <a:fld id="{5E9DA858-45FC-4CA3-A188-4AA2E6EB20B8}" type="slidenum">
              <a:rPr lang="en-US" smtClean="0"/>
              <a:t>7</a:t>
            </a:fld>
            <a:endParaRPr lang="en-US"/>
          </a:p>
        </p:txBody>
      </p:sp>
    </p:spTree>
    <p:extLst>
      <p:ext uri="{BB962C8B-B14F-4D97-AF65-F5344CB8AC3E}">
        <p14:creationId xmlns:p14="http://schemas.microsoft.com/office/powerpoint/2010/main" val="110145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pPr lvl="1"/>
            <a:r>
              <a:rPr lang="en-US" dirty="0"/>
              <a:t>Have Dinner with your Family on the new year’s eve. This is called the reunion dinner. You wants to have a lot of food. Having leftovers symbolizes the abundance of wealth coming your way to the new year. Also the dinner includes traditional good luck foods like fish, noodles and dumplings. Hmm, dumplings are my favorite</a:t>
            </a:r>
          </a:p>
          <a:p>
            <a:endParaRPr lang="en-US" dirty="0"/>
          </a:p>
        </p:txBody>
      </p:sp>
      <p:sp>
        <p:nvSpPr>
          <p:cNvPr id="4" name="Slide Number Placeholder 3"/>
          <p:cNvSpPr>
            <a:spLocks noGrp="1"/>
          </p:cNvSpPr>
          <p:nvPr>
            <p:ph type="sldNum" sz="quarter" idx="5"/>
          </p:nvPr>
        </p:nvSpPr>
        <p:spPr/>
        <p:txBody>
          <a:bodyPr/>
          <a:lstStyle/>
          <a:p>
            <a:fld id="{5E9DA858-45FC-4CA3-A188-4AA2E6EB20B8}" type="slidenum">
              <a:rPr lang="en-US" smtClean="0"/>
              <a:t>8</a:t>
            </a:fld>
            <a:endParaRPr lang="en-US"/>
          </a:p>
        </p:txBody>
      </p:sp>
    </p:spTree>
    <p:extLst>
      <p:ext uri="{BB962C8B-B14F-4D97-AF65-F5344CB8AC3E}">
        <p14:creationId xmlns:p14="http://schemas.microsoft.com/office/powerpoint/2010/main" val="223604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Narratives:</a:t>
            </a:r>
            <a:r>
              <a:rPr lang="zh-CN" altLang="en-US" dirty="0"/>
              <a:t> </a:t>
            </a:r>
            <a:endParaRPr lang="en-US" altLang="zh-CN" dirty="0"/>
          </a:p>
          <a:p>
            <a:pPr lvl="1"/>
            <a:r>
              <a:rPr lang="en-US" altLang="zh-CN" dirty="0"/>
              <a:t>It’s a tradition that older married couples give red envelops with money inside to younger single members of the family. The younger person says very special phrases back</a:t>
            </a:r>
            <a:endParaRPr lang="en-US" dirty="0"/>
          </a:p>
          <a:p>
            <a:endParaRPr lang="en-US" dirty="0"/>
          </a:p>
        </p:txBody>
      </p:sp>
      <p:sp>
        <p:nvSpPr>
          <p:cNvPr id="4" name="Slide Number Placeholder 3"/>
          <p:cNvSpPr>
            <a:spLocks noGrp="1"/>
          </p:cNvSpPr>
          <p:nvPr>
            <p:ph type="sldNum" sz="quarter" idx="5"/>
          </p:nvPr>
        </p:nvSpPr>
        <p:spPr/>
        <p:txBody>
          <a:bodyPr/>
          <a:lstStyle/>
          <a:p>
            <a:fld id="{5E9DA858-45FC-4CA3-A188-4AA2E6EB20B8}" type="slidenum">
              <a:rPr lang="en-US" smtClean="0"/>
              <a:t>9</a:t>
            </a:fld>
            <a:endParaRPr lang="en-US"/>
          </a:p>
        </p:txBody>
      </p:sp>
    </p:spTree>
    <p:extLst>
      <p:ext uri="{BB962C8B-B14F-4D97-AF65-F5344CB8AC3E}">
        <p14:creationId xmlns:p14="http://schemas.microsoft.com/office/powerpoint/2010/main" val="386152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84FF-05D4-4FC7-83A5-E46DD050E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2A5511-A175-4AF7-B32B-2F988801C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199C6-941E-409B-9788-60A0B6A50A09}"/>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5" name="Footer Placeholder 4">
            <a:extLst>
              <a:ext uri="{FF2B5EF4-FFF2-40B4-BE49-F238E27FC236}">
                <a16:creationId xmlns:a16="http://schemas.microsoft.com/office/drawing/2014/main" id="{22E67BAD-D585-47EA-91BA-5EF2ACE25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4571B-2240-4A07-A238-371254F6F22F}"/>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39137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F130-C17B-4D00-832A-456D86DAC1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9B95B-313C-4C67-B764-A8EED71FE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E6A34-F73C-47F4-8366-2B90B534D202}"/>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5" name="Footer Placeholder 4">
            <a:extLst>
              <a:ext uri="{FF2B5EF4-FFF2-40B4-BE49-F238E27FC236}">
                <a16:creationId xmlns:a16="http://schemas.microsoft.com/office/drawing/2014/main" id="{FA4B2349-FAAF-4697-9C9B-A661BB391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0174E-C6DB-4346-BE70-E5E32AE8254F}"/>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13093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D14ECE-0CED-4871-B8BD-BD8D337930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F5ECE-6257-47EA-B398-91C240097C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16337-EC06-44C5-9B47-64FBCBF27564}"/>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5" name="Footer Placeholder 4">
            <a:extLst>
              <a:ext uri="{FF2B5EF4-FFF2-40B4-BE49-F238E27FC236}">
                <a16:creationId xmlns:a16="http://schemas.microsoft.com/office/drawing/2014/main" id="{59C787B8-6D28-4979-BDA2-78CA85BA0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40831-D8A5-4628-BEAB-2B2674475068}"/>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8954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40FC-99DA-4311-9784-3ED9A4800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6902AE-0CDB-4923-9737-E70251B85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3C089-3048-48E8-B3A7-369498DC4BFC}"/>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5" name="Footer Placeholder 4">
            <a:extLst>
              <a:ext uri="{FF2B5EF4-FFF2-40B4-BE49-F238E27FC236}">
                <a16:creationId xmlns:a16="http://schemas.microsoft.com/office/drawing/2014/main" id="{B7BCDF8F-A479-4078-8CA4-F7A2061DA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A726E-260C-4398-A59F-E207D67273D1}"/>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371542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2A22-FE95-4DF4-AC27-1B77D1C0FB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D03C0B-B9A0-45C5-858F-CE8FCFD70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D88BBE-1465-4462-B551-932F37DF9F47}"/>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5" name="Footer Placeholder 4">
            <a:extLst>
              <a:ext uri="{FF2B5EF4-FFF2-40B4-BE49-F238E27FC236}">
                <a16:creationId xmlns:a16="http://schemas.microsoft.com/office/drawing/2014/main" id="{9E993390-E969-4C25-9C97-89B97D9B2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1AE26-B611-4BCA-8383-8C10EE19FEB0}"/>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22486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A1C5-6301-488C-9A72-763B3EDFE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7E65E-EBF0-49CE-8C75-0634986C0B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445C73-7375-44E5-AC9B-08E7534109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B6FC4-0F5D-4B78-B536-1BB791017750}"/>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6" name="Footer Placeholder 5">
            <a:extLst>
              <a:ext uri="{FF2B5EF4-FFF2-40B4-BE49-F238E27FC236}">
                <a16:creationId xmlns:a16="http://schemas.microsoft.com/office/drawing/2014/main" id="{CEB35E51-BF7A-48C0-9441-2EBF02CCC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41C6E-B429-4D25-913C-63CADEC6884B}"/>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421789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041-50BE-42C3-A2B0-25DC1A29D8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2E2671-6B42-4D25-A912-2E560FA17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FE261-058A-465C-88A9-B0E0313ADE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2C1F13-EA6D-4711-8A68-8D8BDA569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DC19A-F24A-4D0F-995D-9AC13D12D9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8E3EC-6984-441F-86FA-EB63FC78CE70}"/>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8" name="Footer Placeholder 7">
            <a:extLst>
              <a:ext uri="{FF2B5EF4-FFF2-40B4-BE49-F238E27FC236}">
                <a16:creationId xmlns:a16="http://schemas.microsoft.com/office/drawing/2014/main" id="{4C921749-E5D8-4A61-A37A-330077E3E0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0686B2-6AAE-4E69-A74F-29AB033DDE19}"/>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81064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33E1-75AB-453E-B66B-307A9F647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035DB8-AD19-4151-88F0-7768F25BF632}"/>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4" name="Footer Placeholder 3">
            <a:extLst>
              <a:ext uri="{FF2B5EF4-FFF2-40B4-BE49-F238E27FC236}">
                <a16:creationId xmlns:a16="http://schemas.microsoft.com/office/drawing/2014/main" id="{C50B1B0A-BAB4-47C6-9504-F9926A1BA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CD539-D84F-4887-9E02-575FCE3CC7CB}"/>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6069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6395F-78A0-4520-AF32-09E74153C3E4}"/>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3" name="Footer Placeholder 2">
            <a:extLst>
              <a:ext uri="{FF2B5EF4-FFF2-40B4-BE49-F238E27FC236}">
                <a16:creationId xmlns:a16="http://schemas.microsoft.com/office/drawing/2014/main" id="{0CE8763C-AFB2-4EB8-9521-85642AD4D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F9821B-6222-4F55-9800-CABDBC8EF587}"/>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382513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C1CD-94FA-47F2-ACB4-C6B454031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FC1E1E-9A09-4530-B301-47726F25A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F3CADC-36D0-481D-BD69-2F5C67854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15B14-8C22-4EED-9863-E2AD436D8B53}"/>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6" name="Footer Placeholder 5">
            <a:extLst>
              <a:ext uri="{FF2B5EF4-FFF2-40B4-BE49-F238E27FC236}">
                <a16:creationId xmlns:a16="http://schemas.microsoft.com/office/drawing/2014/main" id="{C9E86CED-9E60-4C4F-A20A-AFB621BF5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468A1-77AA-48A9-BB9B-7D99D9DBF668}"/>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232372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F17CC-6E47-4469-B987-66E603E46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2BF9C-528A-4CFC-8CCB-86EDF7072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70BB9-E82F-45C9-AF7F-23BDCF745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21C9D1-6684-4423-9681-381D37F6548D}"/>
              </a:ext>
            </a:extLst>
          </p:cNvPr>
          <p:cNvSpPr>
            <a:spLocks noGrp="1"/>
          </p:cNvSpPr>
          <p:nvPr>
            <p:ph type="dt" sz="half" idx="10"/>
          </p:nvPr>
        </p:nvSpPr>
        <p:spPr/>
        <p:txBody>
          <a:bodyPr/>
          <a:lstStyle/>
          <a:p>
            <a:fld id="{A8A61DD5-E906-41EF-964D-682460E3B1DA}" type="datetimeFigureOut">
              <a:rPr lang="en-US" smtClean="0"/>
              <a:t>1/5/2020</a:t>
            </a:fld>
            <a:endParaRPr lang="en-US"/>
          </a:p>
        </p:txBody>
      </p:sp>
      <p:sp>
        <p:nvSpPr>
          <p:cNvPr id="6" name="Footer Placeholder 5">
            <a:extLst>
              <a:ext uri="{FF2B5EF4-FFF2-40B4-BE49-F238E27FC236}">
                <a16:creationId xmlns:a16="http://schemas.microsoft.com/office/drawing/2014/main" id="{29B4C894-BAEC-49A5-B94E-946C5D5C3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3CFF4-225A-4232-B1B5-C3C5FCB1B021}"/>
              </a:ext>
            </a:extLst>
          </p:cNvPr>
          <p:cNvSpPr>
            <a:spLocks noGrp="1"/>
          </p:cNvSpPr>
          <p:nvPr>
            <p:ph type="sldNum" sz="quarter" idx="12"/>
          </p:nvPr>
        </p:nvSpPr>
        <p:spPr/>
        <p:txBody>
          <a:bodyPr/>
          <a:lstStyle/>
          <a:p>
            <a:fld id="{66FC1D24-46C9-4C92-B443-464E58D4AA09}" type="slidenum">
              <a:rPr lang="en-US" smtClean="0"/>
              <a:t>‹#›</a:t>
            </a:fld>
            <a:endParaRPr lang="en-US"/>
          </a:p>
        </p:txBody>
      </p:sp>
    </p:spTree>
    <p:extLst>
      <p:ext uri="{BB962C8B-B14F-4D97-AF65-F5344CB8AC3E}">
        <p14:creationId xmlns:p14="http://schemas.microsoft.com/office/powerpoint/2010/main" val="95015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99D89-08FD-4D7D-ACEF-BD23FCF07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3BBAB-D022-4F2E-859C-2387F9BE0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368E2-4CDF-499B-94EF-90A43796B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61DD5-E906-41EF-964D-682460E3B1DA}" type="datetimeFigureOut">
              <a:rPr lang="en-US" smtClean="0"/>
              <a:t>1/5/2020</a:t>
            </a:fld>
            <a:endParaRPr lang="en-US"/>
          </a:p>
        </p:txBody>
      </p:sp>
      <p:sp>
        <p:nvSpPr>
          <p:cNvPr id="5" name="Footer Placeholder 4">
            <a:extLst>
              <a:ext uri="{FF2B5EF4-FFF2-40B4-BE49-F238E27FC236}">
                <a16:creationId xmlns:a16="http://schemas.microsoft.com/office/drawing/2014/main" id="{D9515B11-F22E-415C-9EF2-1F069360B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A2E15-367A-4581-93CC-6E1C314C1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C1D24-46C9-4C92-B443-464E58D4AA09}" type="slidenum">
              <a:rPr lang="en-US" smtClean="0"/>
              <a:t>‹#›</a:t>
            </a:fld>
            <a:endParaRPr lang="en-US"/>
          </a:p>
        </p:txBody>
      </p:sp>
    </p:spTree>
    <p:extLst>
      <p:ext uri="{BB962C8B-B14F-4D97-AF65-F5344CB8AC3E}">
        <p14:creationId xmlns:p14="http://schemas.microsoft.com/office/powerpoint/2010/main" val="233026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6nVXXdxp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UzdhyAuCWa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AT7HQinKjc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wtNKFdvOBK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youtu.be/7xHHvxoMnq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youtu.be/zNXQFGvU_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2EEF-9EF5-47E9-9F0F-1A4FB71FF4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25675F-65D9-4925-BB37-21FC72059501}"/>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B2C94B04-1D78-4482-9285-0DE3E406B354}"/>
              </a:ext>
            </a:extLst>
          </p:cNvPr>
          <p:cNvGrpSpPr/>
          <p:nvPr/>
        </p:nvGrpSpPr>
        <p:grpSpPr>
          <a:xfrm>
            <a:off x="0" y="12700"/>
            <a:ext cx="12192000" cy="6832600"/>
            <a:chOff x="0" y="12700"/>
            <a:chExt cx="12192000" cy="6832600"/>
          </a:xfrm>
        </p:grpSpPr>
        <p:pic>
          <p:nvPicPr>
            <p:cNvPr id="1026" name="Picture 2" descr="© Kimberlie Wong / Culture Trip">
              <a:extLst>
                <a:ext uri="{FF2B5EF4-FFF2-40B4-BE49-F238E27FC236}">
                  <a16:creationId xmlns:a16="http://schemas.microsoft.com/office/drawing/2014/main" id="{A13CEDB4-946E-44FB-8703-0A58E46C8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3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3ED410-1A70-49BF-89B2-680BC5DED608}"/>
                </a:ext>
              </a:extLst>
            </p:cNvPr>
            <p:cNvSpPr txBox="1"/>
            <p:nvPr/>
          </p:nvSpPr>
          <p:spPr>
            <a:xfrm>
              <a:off x="149994" y="4281280"/>
              <a:ext cx="8059941" cy="1754326"/>
            </a:xfrm>
            <a:prstGeom prst="rect">
              <a:avLst/>
            </a:prstGeom>
            <a:noFill/>
            <a:effectLst>
              <a:glow rad="101600">
                <a:schemeClr val="bg1">
                  <a:alpha val="60000"/>
                </a:schemeClr>
              </a:glow>
            </a:effectLst>
          </p:spPr>
          <p:txBody>
            <a:bodyPr wrap="square" rtlCol="0">
              <a:spAutoFit/>
            </a:bodyPr>
            <a:lstStyle/>
            <a:p>
              <a:r>
                <a:rPr lang="en-US" sz="5400" dirty="0">
                  <a:solidFill>
                    <a:schemeClr val="bg1"/>
                  </a:solidFill>
                  <a:effectLst>
                    <a:glow rad="228600">
                      <a:schemeClr val="accent2">
                        <a:satMod val="175000"/>
                        <a:alpha val="40000"/>
                      </a:schemeClr>
                    </a:glow>
                  </a:effectLst>
                </a:rPr>
                <a:t>When and How to Celebrate Chinese New Year</a:t>
              </a:r>
            </a:p>
          </p:txBody>
        </p:sp>
      </p:grpSp>
    </p:spTree>
    <p:extLst>
      <p:ext uri="{BB962C8B-B14F-4D97-AF65-F5344CB8AC3E}">
        <p14:creationId xmlns:p14="http://schemas.microsoft.com/office/powerpoint/2010/main" val="9415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A_0333_History of Chinese New Year_Kimberlie Wong_Final_Spot2">
            <a:extLst>
              <a:ext uri="{FF2B5EF4-FFF2-40B4-BE49-F238E27FC236}">
                <a16:creationId xmlns:a16="http://schemas.microsoft.com/office/drawing/2014/main" id="{6FA5D4C4-20F8-4E7E-B0A5-D502AF3CE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26" y="2115033"/>
            <a:ext cx="3223984" cy="1573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A_0333_History of Chinese New Year_Kimberlie Wong_Final_Spot1">
            <a:extLst>
              <a:ext uri="{FF2B5EF4-FFF2-40B4-BE49-F238E27FC236}">
                <a16:creationId xmlns:a16="http://schemas.microsoft.com/office/drawing/2014/main" id="{DAB716E0-F59D-466C-83AF-F948AA9E2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26" y="4794581"/>
            <a:ext cx="3479034" cy="1698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A_0333_History of Chinese New Year_Kimberlie Wong_Final_Spot3">
            <a:extLst>
              <a:ext uri="{FF2B5EF4-FFF2-40B4-BE49-F238E27FC236}">
                <a16:creationId xmlns:a16="http://schemas.microsoft.com/office/drawing/2014/main" id="{540C9857-387B-4442-BC40-6FB9671BE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041" y="4453983"/>
            <a:ext cx="4418527" cy="21569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1F8F2-C708-47DD-90E8-F40EBB254370}"/>
              </a:ext>
            </a:extLst>
          </p:cNvPr>
          <p:cNvSpPr txBox="1"/>
          <p:nvPr/>
        </p:nvSpPr>
        <p:spPr>
          <a:xfrm>
            <a:off x="1165411" y="1527586"/>
            <a:ext cx="10776157" cy="4062651"/>
          </a:xfrm>
          <a:prstGeom prst="rect">
            <a:avLst/>
          </a:prstGeom>
          <a:noFill/>
          <a:effectLst>
            <a:glow rad="1143000">
              <a:schemeClr val="accent1">
                <a:alpha val="0"/>
              </a:schemeClr>
            </a:glow>
          </a:effectLst>
        </p:spPr>
        <p:txBody>
          <a:bodyPr wrap="square" rtlCol="0">
            <a:spAutoFit/>
          </a:bodyPr>
          <a:lstStyle/>
          <a:p>
            <a:pPr algn="ctr"/>
            <a:endParaRPr lang="en-US" sz="4800" dirty="0">
              <a:solidFill>
                <a:schemeClr val="bg1"/>
              </a:solidFill>
              <a:effectLst>
                <a:glow rad="685800">
                  <a:srgbClr val="E43925">
                    <a:alpha val="69000"/>
                  </a:srgbClr>
                </a:glow>
              </a:effectLst>
            </a:endParaRPr>
          </a:p>
          <a:p>
            <a:pPr algn="ctr"/>
            <a:r>
              <a:rPr lang="zh-CN" altLang="en-US" sz="4800" dirty="0">
                <a:solidFill>
                  <a:schemeClr val="bg1"/>
                </a:solidFill>
                <a:effectLst>
                  <a:glow rad="1905000">
                    <a:srgbClr val="E43925">
                      <a:alpha val="86000"/>
                    </a:srgbClr>
                  </a:glow>
                </a:effectLst>
              </a:rPr>
              <a:t>新年快乐！</a:t>
            </a:r>
            <a:endParaRPr lang="en-US" altLang="zh-CN" sz="4800" dirty="0">
              <a:solidFill>
                <a:schemeClr val="bg1"/>
              </a:solidFill>
              <a:effectLst>
                <a:glow rad="1905000">
                  <a:srgbClr val="E43925">
                    <a:alpha val="86000"/>
                  </a:srgbClr>
                </a:glow>
              </a:effectLst>
            </a:endParaRPr>
          </a:p>
          <a:p>
            <a:pPr algn="ctr"/>
            <a:endParaRPr lang="en-US" altLang="zh-CN" sz="4800" dirty="0">
              <a:solidFill>
                <a:schemeClr val="bg1"/>
              </a:solidFill>
              <a:effectLst>
                <a:glow rad="1905000">
                  <a:srgbClr val="E43925">
                    <a:alpha val="86000"/>
                  </a:srgbClr>
                </a:glow>
              </a:effectLst>
            </a:endParaRPr>
          </a:p>
          <a:p>
            <a:pPr algn="ctr"/>
            <a:r>
              <a:rPr lang="en-US" altLang="zh-CN" sz="4800" dirty="0" err="1">
                <a:solidFill>
                  <a:schemeClr val="bg1"/>
                </a:solidFill>
                <a:effectLst>
                  <a:glow rad="685800">
                    <a:srgbClr val="E43925">
                      <a:alpha val="69000"/>
                    </a:srgbClr>
                  </a:glow>
                </a:effectLst>
              </a:rPr>
              <a:t>Xīn</a:t>
            </a:r>
            <a:r>
              <a:rPr lang="en-US" altLang="zh-CN" sz="4800" dirty="0">
                <a:solidFill>
                  <a:schemeClr val="bg1"/>
                </a:solidFill>
                <a:effectLst>
                  <a:glow rad="685800">
                    <a:srgbClr val="E43925">
                      <a:alpha val="69000"/>
                    </a:srgbClr>
                  </a:glow>
                </a:effectLst>
              </a:rPr>
              <a:t>  </a:t>
            </a:r>
            <a:r>
              <a:rPr lang="en-US" altLang="zh-CN" sz="4800" dirty="0" err="1">
                <a:solidFill>
                  <a:schemeClr val="bg1"/>
                </a:solidFill>
                <a:effectLst>
                  <a:glow rad="685800">
                    <a:srgbClr val="E43925">
                      <a:alpha val="69000"/>
                    </a:srgbClr>
                  </a:glow>
                </a:effectLst>
              </a:rPr>
              <a:t>Nián</a:t>
            </a:r>
            <a:r>
              <a:rPr lang="en-US" altLang="zh-CN" sz="4800" dirty="0">
                <a:solidFill>
                  <a:schemeClr val="bg1"/>
                </a:solidFill>
                <a:effectLst>
                  <a:glow rad="685800">
                    <a:srgbClr val="E43925">
                      <a:alpha val="69000"/>
                    </a:srgbClr>
                  </a:glow>
                </a:effectLst>
              </a:rPr>
              <a:t>  </a:t>
            </a:r>
            <a:r>
              <a:rPr lang="en-US" altLang="zh-CN" sz="4800" dirty="0" err="1">
                <a:solidFill>
                  <a:schemeClr val="bg1"/>
                </a:solidFill>
                <a:effectLst>
                  <a:glow rad="685800">
                    <a:srgbClr val="E43925">
                      <a:alpha val="69000"/>
                    </a:srgbClr>
                  </a:glow>
                </a:effectLst>
              </a:rPr>
              <a:t>Kuài</a:t>
            </a:r>
            <a:r>
              <a:rPr lang="en-US" altLang="zh-CN" sz="4800" dirty="0">
                <a:solidFill>
                  <a:schemeClr val="bg1"/>
                </a:solidFill>
                <a:effectLst>
                  <a:glow rad="685800">
                    <a:srgbClr val="E43925">
                      <a:alpha val="69000"/>
                    </a:srgbClr>
                  </a:glow>
                </a:effectLst>
              </a:rPr>
              <a:t>  </a:t>
            </a:r>
            <a:r>
              <a:rPr lang="en-US" altLang="zh-CN" sz="4800" dirty="0" err="1">
                <a:solidFill>
                  <a:schemeClr val="bg1"/>
                </a:solidFill>
                <a:effectLst>
                  <a:glow rad="685800">
                    <a:srgbClr val="E43925">
                      <a:alpha val="69000"/>
                    </a:srgbClr>
                  </a:glow>
                </a:effectLst>
              </a:rPr>
              <a:t>Lè</a:t>
            </a:r>
            <a:r>
              <a:rPr lang="en-US" altLang="zh-CN" sz="4800" dirty="0">
                <a:solidFill>
                  <a:schemeClr val="bg1"/>
                </a:solidFill>
                <a:effectLst>
                  <a:glow rad="685800">
                    <a:srgbClr val="E43925">
                      <a:alpha val="69000"/>
                    </a:srgbClr>
                  </a:glow>
                </a:effectLst>
              </a:rPr>
              <a:t>  ! </a:t>
            </a:r>
          </a:p>
          <a:p>
            <a:pPr algn="ctr"/>
            <a:endParaRPr lang="en-US" altLang="zh-CN" sz="4800" dirty="0">
              <a:solidFill>
                <a:schemeClr val="bg1"/>
              </a:solidFill>
              <a:effectLst>
                <a:glow rad="685800">
                  <a:srgbClr val="E43925">
                    <a:alpha val="69000"/>
                  </a:srgbClr>
                </a:glow>
              </a:effectLst>
            </a:endParaRPr>
          </a:p>
          <a:p>
            <a:endParaRPr lang="en-US" dirty="0"/>
          </a:p>
        </p:txBody>
      </p:sp>
      <p:sp>
        <p:nvSpPr>
          <p:cNvPr id="10" name="Title 1">
            <a:extLst>
              <a:ext uri="{FF2B5EF4-FFF2-40B4-BE49-F238E27FC236}">
                <a16:creationId xmlns:a16="http://schemas.microsoft.com/office/drawing/2014/main" id="{032D0D83-A05E-40D2-99A8-B1672166BE44}"/>
              </a:ext>
            </a:extLst>
          </p:cNvPr>
          <p:cNvSpPr>
            <a:spLocks noGrp="1"/>
          </p:cNvSpPr>
          <p:nvPr>
            <p:ph type="title"/>
          </p:nvPr>
        </p:nvSpPr>
        <p:spPr>
          <a:xfrm>
            <a:off x="838200" y="365125"/>
            <a:ext cx="10515600" cy="1325563"/>
          </a:xfrm>
        </p:spPr>
        <p:txBody>
          <a:bodyPr/>
          <a:lstStyle/>
          <a:p>
            <a:r>
              <a:rPr lang="en-US" dirty="0">
                <a:solidFill>
                  <a:srgbClr val="E43925"/>
                </a:solidFill>
              </a:rPr>
              <a:t>Let’s Say </a:t>
            </a:r>
            <a:r>
              <a:rPr lang="zh-CN" altLang="en-US" dirty="0">
                <a:solidFill>
                  <a:srgbClr val="E43925"/>
                </a:solidFill>
              </a:rPr>
              <a:t>“</a:t>
            </a:r>
            <a:r>
              <a:rPr lang="en-US" altLang="zh-CN" dirty="0">
                <a:solidFill>
                  <a:srgbClr val="E43925"/>
                </a:solidFill>
              </a:rPr>
              <a:t>Happy </a:t>
            </a:r>
            <a:r>
              <a:rPr lang="en-US" dirty="0">
                <a:solidFill>
                  <a:srgbClr val="E43925"/>
                </a:solidFill>
              </a:rPr>
              <a:t>Chinese New Year</a:t>
            </a:r>
            <a:r>
              <a:rPr lang="zh-CN" altLang="en-US" dirty="0">
                <a:solidFill>
                  <a:srgbClr val="E43925"/>
                </a:solidFill>
              </a:rPr>
              <a:t>”</a:t>
            </a:r>
            <a:endParaRPr lang="en-US" dirty="0">
              <a:solidFill>
                <a:srgbClr val="E43925"/>
              </a:solidFill>
            </a:endParaRPr>
          </a:p>
        </p:txBody>
      </p:sp>
    </p:spTree>
    <p:extLst>
      <p:ext uri="{BB962C8B-B14F-4D97-AF65-F5344CB8AC3E}">
        <p14:creationId xmlns:p14="http://schemas.microsoft.com/office/powerpoint/2010/main" val="241915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786-12DA-47F6-9FD9-CCA082C4C6DC}"/>
              </a:ext>
            </a:extLst>
          </p:cNvPr>
          <p:cNvSpPr>
            <a:spLocks noGrp="1"/>
          </p:cNvSpPr>
          <p:nvPr>
            <p:ph type="title"/>
          </p:nvPr>
        </p:nvSpPr>
        <p:spPr/>
        <p:txBody>
          <a:bodyPr/>
          <a:lstStyle/>
          <a:p>
            <a:r>
              <a:rPr lang="en-US" dirty="0"/>
              <a:t>Play and Acts</a:t>
            </a:r>
          </a:p>
        </p:txBody>
      </p:sp>
      <p:sp>
        <p:nvSpPr>
          <p:cNvPr id="3" name="Content Placeholder 2">
            <a:extLst>
              <a:ext uri="{FF2B5EF4-FFF2-40B4-BE49-F238E27FC236}">
                <a16:creationId xmlns:a16="http://schemas.microsoft.com/office/drawing/2014/main" id="{16A50148-AF0D-4D84-ADAC-D7CC01558A41}"/>
              </a:ext>
            </a:extLst>
          </p:cNvPr>
          <p:cNvSpPr>
            <a:spLocks noGrp="1"/>
          </p:cNvSpPr>
          <p:nvPr>
            <p:ph idx="1"/>
          </p:nvPr>
        </p:nvSpPr>
        <p:spPr>
          <a:xfrm>
            <a:off x="838200" y="1825625"/>
            <a:ext cx="10873902" cy="4351338"/>
          </a:xfrm>
        </p:spPr>
        <p:txBody>
          <a:bodyPr>
            <a:normAutofit fontScale="92500"/>
          </a:bodyPr>
          <a:lstStyle/>
          <a:p>
            <a:r>
              <a:rPr lang="en-US" dirty="0"/>
              <a:t>What is Chinese New Year?</a:t>
            </a:r>
          </a:p>
          <a:p>
            <a:pPr lvl="1"/>
            <a:r>
              <a:rPr lang="en-US" dirty="0">
                <a:highlight>
                  <a:srgbClr val="FFFF00"/>
                </a:highlight>
              </a:rPr>
              <a:t>Video</a:t>
            </a:r>
            <a:r>
              <a:rPr lang="en-US" dirty="0"/>
              <a:t> - Wait, still celebrating Chinese new year? </a:t>
            </a:r>
            <a:r>
              <a:rPr lang="en-US" b="1" dirty="0"/>
              <a:t>5 min</a:t>
            </a:r>
          </a:p>
          <a:p>
            <a:pPr lvl="1"/>
            <a:r>
              <a:rPr lang="en-US" dirty="0"/>
              <a:t>Chinese Character – </a:t>
            </a:r>
            <a:r>
              <a:rPr lang="zh-CN" altLang="en-US" dirty="0"/>
              <a:t>年</a:t>
            </a:r>
            <a:r>
              <a:rPr lang="en-US" altLang="zh-CN" dirty="0"/>
              <a:t>(</a:t>
            </a:r>
            <a:r>
              <a:rPr lang="en-US" altLang="zh-CN" dirty="0" err="1"/>
              <a:t>Nian</a:t>
            </a:r>
            <a:r>
              <a:rPr lang="en-US" altLang="zh-CN" dirty="0"/>
              <a:t>) </a:t>
            </a:r>
            <a:r>
              <a:rPr lang="en-US" altLang="zh-CN" b="1" dirty="0"/>
              <a:t>2 min</a:t>
            </a:r>
            <a:endParaRPr lang="en-US" b="1" dirty="0"/>
          </a:p>
          <a:p>
            <a:pPr lvl="1"/>
            <a:r>
              <a:rPr lang="en-US" dirty="0" err="1">
                <a:highlight>
                  <a:srgbClr val="FFFF00"/>
                </a:highlight>
              </a:rPr>
              <a:t>Youtube</a:t>
            </a:r>
            <a:r>
              <a:rPr lang="en-US" dirty="0">
                <a:highlight>
                  <a:srgbClr val="FFFF00"/>
                </a:highlight>
              </a:rPr>
              <a:t> Video </a:t>
            </a:r>
            <a:r>
              <a:rPr lang="en-US" dirty="0"/>
              <a:t>- Story about Chinese New Year </a:t>
            </a:r>
            <a:r>
              <a:rPr lang="en-US" b="1" dirty="0"/>
              <a:t>2 min</a:t>
            </a:r>
          </a:p>
          <a:p>
            <a:pPr lvl="1"/>
            <a:r>
              <a:rPr lang="en-US" dirty="0"/>
              <a:t>What is your Chinese Zodiac Animal </a:t>
            </a:r>
            <a:r>
              <a:rPr lang="en-US" b="1" dirty="0"/>
              <a:t>3 min</a:t>
            </a:r>
          </a:p>
          <a:p>
            <a:r>
              <a:rPr lang="en-US" dirty="0"/>
              <a:t>How to celebrate Chinese New Year? – Something you can do outside China</a:t>
            </a:r>
          </a:p>
          <a:p>
            <a:pPr lvl="1"/>
            <a:r>
              <a:rPr lang="en-US" dirty="0">
                <a:highlight>
                  <a:srgbClr val="FFFF00"/>
                </a:highlight>
              </a:rPr>
              <a:t>Video</a:t>
            </a:r>
            <a:r>
              <a:rPr lang="en-US" dirty="0"/>
              <a:t> - Wear New Clothes and Clean Houses – </a:t>
            </a:r>
            <a:r>
              <a:rPr lang="en-US" b="1" dirty="0"/>
              <a:t>2 min</a:t>
            </a:r>
          </a:p>
          <a:p>
            <a:pPr lvl="1"/>
            <a:r>
              <a:rPr lang="en-US" dirty="0">
                <a:highlight>
                  <a:srgbClr val="FFFF00"/>
                </a:highlight>
              </a:rPr>
              <a:t>Video</a:t>
            </a:r>
            <a:r>
              <a:rPr lang="en-US" dirty="0"/>
              <a:t> - Decorate the house – </a:t>
            </a:r>
            <a:r>
              <a:rPr lang="en-US" b="1" dirty="0"/>
              <a:t>2 min</a:t>
            </a:r>
          </a:p>
          <a:p>
            <a:pPr lvl="1"/>
            <a:r>
              <a:rPr lang="en-US" dirty="0">
                <a:highlight>
                  <a:srgbClr val="FFFF00"/>
                </a:highlight>
              </a:rPr>
              <a:t>Video</a:t>
            </a:r>
            <a:r>
              <a:rPr lang="en-US" dirty="0"/>
              <a:t> - Family Reunion Dinner – </a:t>
            </a:r>
            <a:r>
              <a:rPr lang="en-US" b="1" dirty="0"/>
              <a:t>2 min</a:t>
            </a:r>
          </a:p>
          <a:p>
            <a:pPr lvl="1"/>
            <a:r>
              <a:rPr lang="en-US" dirty="0">
                <a:highlight>
                  <a:srgbClr val="FFFF00"/>
                </a:highlight>
              </a:rPr>
              <a:t>Video</a:t>
            </a:r>
            <a:r>
              <a:rPr lang="en-US" dirty="0"/>
              <a:t> - Pass out Hong Bao (Red Envelops) – </a:t>
            </a:r>
            <a:r>
              <a:rPr lang="en-US" b="1" dirty="0"/>
              <a:t>2 min</a:t>
            </a:r>
          </a:p>
          <a:p>
            <a:r>
              <a:rPr lang="en-US" altLang="zh-CN" dirty="0"/>
              <a:t>Let’s s</a:t>
            </a:r>
            <a:r>
              <a:rPr lang="en-US" dirty="0"/>
              <a:t>ay </a:t>
            </a:r>
            <a:r>
              <a:rPr lang="zh-CN" altLang="en-US" dirty="0"/>
              <a:t>“</a:t>
            </a:r>
            <a:r>
              <a:rPr lang="en-US" dirty="0"/>
              <a:t>Happy Chinese New Year!</a:t>
            </a:r>
            <a:r>
              <a:rPr lang="zh-CN" altLang="en-US" dirty="0"/>
              <a:t>”</a:t>
            </a:r>
            <a:r>
              <a:rPr lang="en-US" dirty="0"/>
              <a:t> – </a:t>
            </a:r>
            <a:r>
              <a:rPr lang="zh-CN" altLang="en-US" dirty="0"/>
              <a:t>新年快乐！</a:t>
            </a:r>
            <a:r>
              <a:rPr lang="en-US" altLang="zh-CN" dirty="0"/>
              <a:t>- </a:t>
            </a:r>
            <a:r>
              <a:rPr lang="en-US" altLang="zh-CN" b="1" dirty="0"/>
              <a:t>2 min</a:t>
            </a:r>
            <a:endParaRPr lang="en-US" b="1" dirty="0"/>
          </a:p>
        </p:txBody>
      </p:sp>
    </p:spTree>
    <p:extLst>
      <p:ext uri="{BB962C8B-B14F-4D97-AF65-F5344CB8AC3E}">
        <p14:creationId xmlns:p14="http://schemas.microsoft.com/office/powerpoint/2010/main" val="262583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AC54-8948-4CB8-90AD-D26CB0DC06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D23716-926F-4174-B194-227C19917035}"/>
              </a:ext>
            </a:extLst>
          </p:cNvPr>
          <p:cNvSpPr>
            <a:spLocks noGrp="1"/>
          </p:cNvSpPr>
          <p:nvPr>
            <p:ph idx="1"/>
          </p:nvPr>
        </p:nvSpPr>
        <p:spPr/>
        <p:txBody>
          <a:bodyPr/>
          <a:lstStyle/>
          <a:p>
            <a:endParaRPr lang="en-US"/>
          </a:p>
        </p:txBody>
      </p:sp>
      <p:pic>
        <p:nvPicPr>
          <p:cNvPr id="4" name="Picture 2" descr="© Kimberlie Wong / Culture Trip">
            <a:extLst>
              <a:ext uri="{FF2B5EF4-FFF2-40B4-BE49-F238E27FC236}">
                <a16:creationId xmlns:a16="http://schemas.microsoft.com/office/drawing/2014/main" id="{F29EA6C7-FF18-4A44-B773-53CDD94C5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4557" cy="6949439"/>
          </a:xfrm>
          <a:prstGeom prst="rect">
            <a:avLst/>
          </a:prstGeom>
        </p:spPr>
      </p:pic>
    </p:spTree>
    <p:extLst>
      <p:ext uri="{BB962C8B-B14F-4D97-AF65-F5344CB8AC3E}">
        <p14:creationId xmlns:p14="http://schemas.microsoft.com/office/powerpoint/2010/main" val="221283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5DE5-F8EE-4056-A8D3-D213EDABD903}"/>
              </a:ext>
            </a:extLst>
          </p:cNvPr>
          <p:cNvSpPr>
            <a:spLocks noGrp="1"/>
          </p:cNvSpPr>
          <p:nvPr>
            <p:ph type="title"/>
          </p:nvPr>
        </p:nvSpPr>
        <p:spPr>
          <a:xfrm>
            <a:off x="1235143" y="1352307"/>
            <a:ext cx="10515600" cy="1325563"/>
          </a:xfrm>
        </p:spPr>
        <p:txBody>
          <a:bodyPr>
            <a:noAutofit/>
          </a:bodyPr>
          <a:lstStyle/>
          <a:p>
            <a:r>
              <a:rPr lang="en-US" sz="7200" dirty="0">
                <a:solidFill>
                  <a:srgbClr val="E43925"/>
                </a:solidFill>
              </a:rPr>
              <a:t>Wait, are you still celebrating new year?</a:t>
            </a:r>
          </a:p>
        </p:txBody>
      </p:sp>
      <p:sp>
        <p:nvSpPr>
          <p:cNvPr id="3" name="Action Button: Go Forward or Next 2">
            <a:hlinkClick r:id="rId3" highlightClick="1"/>
            <a:extLst>
              <a:ext uri="{FF2B5EF4-FFF2-40B4-BE49-F238E27FC236}">
                <a16:creationId xmlns:a16="http://schemas.microsoft.com/office/drawing/2014/main" id="{25649BA8-1D08-4334-BF2A-0AFA8A809164}"/>
              </a:ext>
            </a:extLst>
          </p:cNvPr>
          <p:cNvSpPr/>
          <p:nvPr/>
        </p:nvSpPr>
        <p:spPr>
          <a:xfrm>
            <a:off x="5447914" y="3886217"/>
            <a:ext cx="1045029" cy="9144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1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18CB-EFA5-4DDD-8469-3C9CF4FD09A4}"/>
              </a:ext>
            </a:extLst>
          </p:cNvPr>
          <p:cNvSpPr>
            <a:spLocks noGrp="1"/>
          </p:cNvSpPr>
          <p:nvPr>
            <p:ph type="title"/>
          </p:nvPr>
        </p:nvSpPr>
        <p:spPr/>
        <p:txBody>
          <a:bodyPr/>
          <a:lstStyle/>
          <a:p>
            <a:r>
              <a:rPr lang="en-US" altLang="zh-CN" dirty="0">
                <a:solidFill>
                  <a:srgbClr val="E43925"/>
                </a:solidFill>
              </a:rPr>
              <a:t>The Chinese Character of Year</a:t>
            </a:r>
            <a:endParaRPr lang="en-US" dirty="0">
              <a:solidFill>
                <a:srgbClr val="E43925"/>
              </a:solidFill>
            </a:endParaRPr>
          </a:p>
        </p:txBody>
      </p:sp>
      <p:pic>
        <p:nvPicPr>
          <p:cNvPr id="3074" name="Picture 2" descr="Image result for 年字的演化&quot;">
            <a:extLst>
              <a:ext uri="{FF2B5EF4-FFF2-40B4-BE49-F238E27FC236}">
                <a16:creationId xmlns:a16="http://schemas.microsoft.com/office/drawing/2014/main" id="{E4DC02CB-FE02-463E-84B3-7A45AFA9E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209007"/>
            <a:ext cx="79057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AC3B90-55D8-4E40-9543-4AAB5F2CAAE7}"/>
              </a:ext>
            </a:extLst>
          </p:cNvPr>
          <p:cNvPicPr>
            <a:picLocks noChangeAspect="1"/>
          </p:cNvPicPr>
          <p:nvPr/>
        </p:nvPicPr>
        <p:blipFill rotWithShape="1">
          <a:blip r:embed="rId3"/>
          <a:srcRect r="51531"/>
          <a:stretch/>
        </p:blipFill>
        <p:spPr>
          <a:xfrm>
            <a:off x="1066800" y="2395618"/>
            <a:ext cx="1560443" cy="2476500"/>
          </a:xfrm>
          <a:prstGeom prst="rect">
            <a:avLst/>
          </a:prstGeom>
        </p:spPr>
      </p:pic>
      <p:sp>
        <p:nvSpPr>
          <p:cNvPr id="5" name="Arrow: Right 4">
            <a:extLst>
              <a:ext uri="{FF2B5EF4-FFF2-40B4-BE49-F238E27FC236}">
                <a16:creationId xmlns:a16="http://schemas.microsoft.com/office/drawing/2014/main" id="{8480E745-2D18-4624-B246-8030468A34AE}"/>
              </a:ext>
            </a:extLst>
          </p:cNvPr>
          <p:cNvSpPr/>
          <p:nvPr/>
        </p:nvSpPr>
        <p:spPr>
          <a:xfrm>
            <a:off x="2786058" y="3361531"/>
            <a:ext cx="317630" cy="50134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F158A4-FC69-45BB-8612-0E2824740FD4}"/>
              </a:ext>
            </a:extLst>
          </p:cNvPr>
          <p:cNvSpPr/>
          <p:nvPr/>
        </p:nvSpPr>
        <p:spPr>
          <a:xfrm>
            <a:off x="9434730" y="1793508"/>
            <a:ext cx="1342034" cy="830997"/>
          </a:xfrm>
          <a:prstGeom prst="rect">
            <a:avLst/>
          </a:prstGeom>
        </p:spPr>
        <p:txBody>
          <a:bodyPr wrap="none">
            <a:spAutoFit/>
          </a:bodyPr>
          <a:lstStyle/>
          <a:p>
            <a:r>
              <a:rPr lang="en-US" altLang="zh-CN" sz="4800" dirty="0" err="1"/>
              <a:t>Nián</a:t>
            </a:r>
            <a:endParaRPr lang="en-US" sz="4800" dirty="0"/>
          </a:p>
        </p:txBody>
      </p:sp>
    </p:spTree>
    <p:extLst>
      <p:ext uri="{BB962C8B-B14F-4D97-AF65-F5344CB8AC3E}">
        <p14:creationId xmlns:p14="http://schemas.microsoft.com/office/powerpoint/2010/main" val="208805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D925-825A-41C5-9626-274D58E14B2D}"/>
              </a:ext>
            </a:extLst>
          </p:cNvPr>
          <p:cNvSpPr>
            <a:spLocks noGrp="1"/>
          </p:cNvSpPr>
          <p:nvPr>
            <p:ph type="title"/>
          </p:nvPr>
        </p:nvSpPr>
        <p:spPr>
          <a:xfrm>
            <a:off x="803910" y="167915"/>
            <a:ext cx="11049000" cy="1325563"/>
          </a:xfrm>
        </p:spPr>
        <p:txBody>
          <a:bodyPr>
            <a:normAutofit/>
          </a:bodyPr>
          <a:lstStyle/>
          <a:p>
            <a:r>
              <a:rPr lang="en-US" sz="3600" dirty="0">
                <a:solidFill>
                  <a:srgbClr val="E43925"/>
                </a:solidFill>
              </a:rPr>
              <a:t>A </a:t>
            </a:r>
            <a:r>
              <a:rPr lang="en-US" sz="3600" dirty="0" err="1">
                <a:solidFill>
                  <a:srgbClr val="E43925"/>
                </a:solidFill>
              </a:rPr>
              <a:t>Youtube</a:t>
            </a:r>
            <a:r>
              <a:rPr lang="en-US" sz="3600" dirty="0">
                <a:solidFill>
                  <a:srgbClr val="E43925"/>
                </a:solidFill>
              </a:rPr>
              <a:t> Video – The </a:t>
            </a:r>
            <a:r>
              <a:rPr lang="en-US" altLang="zh-CN" sz="3600" dirty="0">
                <a:solidFill>
                  <a:srgbClr val="E43925"/>
                </a:solidFill>
              </a:rPr>
              <a:t>Legend of</a:t>
            </a:r>
            <a:r>
              <a:rPr lang="en-US" sz="3600" dirty="0">
                <a:solidFill>
                  <a:srgbClr val="E43925"/>
                </a:solidFill>
              </a:rPr>
              <a:t> Chinese New Year</a:t>
            </a:r>
          </a:p>
        </p:txBody>
      </p:sp>
      <p:pic>
        <p:nvPicPr>
          <p:cNvPr id="5" name="Online Media 4">
            <a:hlinkClick r:id="" action="ppaction://media"/>
            <a:extLst>
              <a:ext uri="{FF2B5EF4-FFF2-40B4-BE49-F238E27FC236}">
                <a16:creationId xmlns:a16="http://schemas.microsoft.com/office/drawing/2014/main" id="{1217BFF7-937E-4703-A236-6DB66C5FB476}"/>
              </a:ext>
            </a:extLst>
          </p:cNvPr>
          <p:cNvPicPr>
            <a:picLocks noGrp="1" noRot="1" noChangeAspect="1"/>
          </p:cNvPicPr>
          <p:nvPr>
            <p:ph idx="1"/>
            <a:videoFile r:link="rId1"/>
          </p:nvPr>
        </p:nvPicPr>
        <p:blipFill>
          <a:blip r:embed="rId3"/>
          <a:stretch>
            <a:fillRect/>
          </a:stretch>
        </p:blipFill>
        <p:spPr>
          <a:xfrm>
            <a:off x="1422401" y="1208314"/>
            <a:ext cx="9604828" cy="5402717"/>
          </a:xfrm>
          <a:prstGeom prst="rect">
            <a:avLst/>
          </a:prstGeom>
        </p:spPr>
      </p:pic>
    </p:spTree>
    <p:extLst>
      <p:ext uri="{BB962C8B-B14F-4D97-AF65-F5344CB8AC3E}">
        <p14:creationId xmlns:p14="http://schemas.microsoft.com/office/powerpoint/2010/main" val="308284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508E-4DD4-4EBA-B872-3C106F660174}"/>
              </a:ext>
            </a:extLst>
          </p:cNvPr>
          <p:cNvSpPr>
            <a:spLocks noGrp="1"/>
          </p:cNvSpPr>
          <p:nvPr>
            <p:ph type="title"/>
          </p:nvPr>
        </p:nvSpPr>
        <p:spPr/>
        <p:txBody>
          <a:bodyPr/>
          <a:lstStyle/>
          <a:p>
            <a:r>
              <a:rPr lang="en-US" dirty="0">
                <a:solidFill>
                  <a:srgbClr val="E43925"/>
                </a:solidFill>
              </a:rPr>
              <a:t>What is your Chinese Zodiac Animal?</a:t>
            </a:r>
          </a:p>
        </p:txBody>
      </p:sp>
      <p:grpSp>
        <p:nvGrpSpPr>
          <p:cNvPr id="6" name="Group 5">
            <a:extLst>
              <a:ext uri="{FF2B5EF4-FFF2-40B4-BE49-F238E27FC236}">
                <a16:creationId xmlns:a16="http://schemas.microsoft.com/office/drawing/2014/main" id="{ADB489D3-7960-495E-9E17-73D3F74AF9F5}"/>
              </a:ext>
            </a:extLst>
          </p:cNvPr>
          <p:cNvGrpSpPr/>
          <p:nvPr/>
        </p:nvGrpSpPr>
        <p:grpSpPr>
          <a:xfrm>
            <a:off x="4503249" y="1496847"/>
            <a:ext cx="7536024" cy="4698313"/>
            <a:chOff x="111967" y="-332154"/>
            <a:chExt cx="12192000" cy="8230867"/>
          </a:xfrm>
        </p:grpSpPr>
        <p:pic>
          <p:nvPicPr>
            <p:cNvPr id="4" name="Picture 3">
              <a:extLst>
                <a:ext uri="{FF2B5EF4-FFF2-40B4-BE49-F238E27FC236}">
                  <a16:creationId xmlns:a16="http://schemas.microsoft.com/office/drawing/2014/main" id="{68BA78B2-C324-48BA-B2F9-6EDB3A9B6CE0}"/>
                </a:ext>
              </a:extLst>
            </p:cNvPr>
            <p:cNvPicPr>
              <a:picLocks noChangeAspect="1"/>
            </p:cNvPicPr>
            <p:nvPr/>
          </p:nvPicPr>
          <p:blipFill>
            <a:blip r:embed="rId2"/>
            <a:stretch>
              <a:fillRect/>
            </a:stretch>
          </p:blipFill>
          <p:spPr>
            <a:xfrm>
              <a:off x="111967" y="-332154"/>
              <a:ext cx="12192000" cy="4045683"/>
            </a:xfrm>
            <a:prstGeom prst="rect">
              <a:avLst/>
            </a:prstGeom>
          </p:spPr>
        </p:pic>
        <p:pic>
          <p:nvPicPr>
            <p:cNvPr id="5" name="Picture 4">
              <a:extLst>
                <a:ext uri="{FF2B5EF4-FFF2-40B4-BE49-F238E27FC236}">
                  <a16:creationId xmlns:a16="http://schemas.microsoft.com/office/drawing/2014/main" id="{074AD10D-3889-4CF2-823F-A568D55ABF79}"/>
                </a:ext>
              </a:extLst>
            </p:cNvPr>
            <p:cNvPicPr>
              <a:picLocks noChangeAspect="1"/>
            </p:cNvPicPr>
            <p:nvPr/>
          </p:nvPicPr>
          <p:blipFill>
            <a:blip r:embed="rId3"/>
            <a:stretch>
              <a:fillRect/>
            </a:stretch>
          </p:blipFill>
          <p:spPr>
            <a:xfrm>
              <a:off x="111967" y="3848466"/>
              <a:ext cx="12192000" cy="4050247"/>
            </a:xfrm>
            <a:prstGeom prst="rect">
              <a:avLst/>
            </a:prstGeom>
          </p:spPr>
        </p:pic>
      </p:grpSp>
      <p:sp>
        <p:nvSpPr>
          <p:cNvPr id="8" name="Rectangle 7">
            <a:extLst>
              <a:ext uri="{FF2B5EF4-FFF2-40B4-BE49-F238E27FC236}">
                <a16:creationId xmlns:a16="http://schemas.microsoft.com/office/drawing/2014/main" id="{2BDD4BF5-6B0F-4A29-BC7D-8CB60F9316E2}"/>
              </a:ext>
            </a:extLst>
          </p:cNvPr>
          <p:cNvSpPr/>
          <p:nvPr/>
        </p:nvSpPr>
        <p:spPr>
          <a:xfrm>
            <a:off x="2694039" y="1496847"/>
            <a:ext cx="2190525" cy="1846659"/>
          </a:xfrm>
          <a:prstGeom prst="rect">
            <a:avLst/>
          </a:prstGeom>
        </p:spPr>
        <p:txBody>
          <a:bodyPr wrap="square">
            <a:spAutoFit/>
          </a:bodyPr>
          <a:lstStyle/>
          <a:p>
            <a:r>
              <a:rPr lang="en-US" altLang="zh-CN" sz="2400" dirty="0"/>
              <a:t>Gold Rat </a:t>
            </a:r>
          </a:p>
          <a:p>
            <a:r>
              <a:rPr lang="en-US" altLang="zh-CN" dirty="0"/>
              <a:t>(1960, 2020)</a:t>
            </a:r>
            <a:endParaRPr lang="en-US" dirty="0"/>
          </a:p>
          <a:p>
            <a:r>
              <a:rPr lang="en-US" dirty="0"/>
              <a:t>Smart</a:t>
            </a:r>
          </a:p>
          <a:p>
            <a:r>
              <a:rPr lang="en-US" dirty="0"/>
              <a:t>Resourceful </a:t>
            </a:r>
          </a:p>
          <a:p>
            <a:r>
              <a:rPr lang="en-US" dirty="0"/>
              <a:t>Wealthy </a:t>
            </a:r>
          </a:p>
          <a:p>
            <a:r>
              <a:rPr lang="en-US" dirty="0"/>
              <a:t>Prosperous</a:t>
            </a:r>
          </a:p>
        </p:txBody>
      </p:sp>
      <p:pic>
        <p:nvPicPr>
          <p:cNvPr id="10" name="Picture 9">
            <a:extLst>
              <a:ext uri="{FF2B5EF4-FFF2-40B4-BE49-F238E27FC236}">
                <a16:creationId xmlns:a16="http://schemas.microsoft.com/office/drawing/2014/main" id="{EFECC3DB-083E-4A62-A8D7-795C43F0F516}"/>
              </a:ext>
            </a:extLst>
          </p:cNvPr>
          <p:cNvPicPr>
            <a:picLocks noChangeAspect="1"/>
          </p:cNvPicPr>
          <p:nvPr/>
        </p:nvPicPr>
        <p:blipFill rotWithShape="1">
          <a:blip r:embed="rId2"/>
          <a:srcRect r="85213"/>
          <a:stretch/>
        </p:blipFill>
        <p:spPr>
          <a:xfrm>
            <a:off x="416742" y="1496847"/>
            <a:ext cx="2277297" cy="4719245"/>
          </a:xfrm>
          <a:prstGeom prst="rect">
            <a:avLst/>
          </a:prstGeom>
        </p:spPr>
      </p:pic>
    </p:spTree>
    <p:extLst>
      <p:ext uri="{BB962C8B-B14F-4D97-AF65-F5344CB8AC3E}">
        <p14:creationId xmlns:p14="http://schemas.microsoft.com/office/powerpoint/2010/main" val="1001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96E1-3615-4208-A46C-E577D1834DAD}"/>
              </a:ext>
            </a:extLst>
          </p:cNvPr>
          <p:cNvSpPr>
            <a:spLocks noGrp="1"/>
          </p:cNvSpPr>
          <p:nvPr>
            <p:ph type="title"/>
          </p:nvPr>
        </p:nvSpPr>
        <p:spPr/>
        <p:txBody>
          <a:bodyPr>
            <a:normAutofit/>
          </a:bodyPr>
          <a:lstStyle/>
          <a:p>
            <a:r>
              <a:rPr lang="en-US" dirty="0">
                <a:solidFill>
                  <a:srgbClr val="E43925"/>
                </a:solidFill>
              </a:rPr>
              <a:t>How to Celebrate Chinese New Year? </a:t>
            </a:r>
            <a:br>
              <a:rPr lang="en-US" dirty="0">
                <a:solidFill>
                  <a:srgbClr val="E43925"/>
                </a:solidFill>
              </a:rPr>
            </a:br>
            <a:r>
              <a:rPr lang="en-US" dirty="0">
                <a:solidFill>
                  <a:srgbClr val="E43925"/>
                </a:solidFill>
              </a:rPr>
              <a:t>-Wear New Clothes and Clean Houses </a:t>
            </a:r>
          </a:p>
        </p:txBody>
      </p:sp>
      <p:sp>
        <p:nvSpPr>
          <p:cNvPr id="4" name="AutoShape 4" descr="IA_0333_History of Chinese New Year_Kimberlie Wong_Final_Spot2">
            <a:extLst>
              <a:ext uri="{FF2B5EF4-FFF2-40B4-BE49-F238E27FC236}">
                <a16:creationId xmlns:a16="http://schemas.microsoft.com/office/drawing/2014/main" id="{3284E57F-E8C9-42DE-96EA-AA859C3DE729}"/>
              </a:ext>
            </a:extLst>
          </p:cNvPr>
          <p:cNvSpPr>
            <a:spLocks noChangeAspect="1" noChangeArrowheads="1"/>
          </p:cNvSpPr>
          <p:nvPr/>
        </p:nvSpPr>
        <p:spPr bwMode="auto">
          <a:xfrm>
            <a:off x="2302327" y="3372129"/>
            <a:ext cx="157843" cy="157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IA_0334_10 Ways to celebrate Luna NY_Kimberlie Wong_Final_Spot4">
            <a:extLst>
              <a:ext uri="{FF2B5EF4-FFF2-40B4-BE49-F238E27FC236}">
                <a16:creationId xmlns:a16="http://schemas.microsoft.com/office/drawing/2014/main" id="{9CB70F61-A0B5-45C7-BA7B-6B46BD231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693" y="3058510"/>
            <a:ext cx="5266672" cy="2570931"/>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Go Forward or Next 6">
            <a:hlinkClick r:id="rId4" highlightClick="1"/>
            <a:extLst>
              <a:ext uri="{FF2B5EF4-FFF2-40B4-BE49-F238E27FC236}">
                <a16:creationId xmlns:a16="http://schemas.microsoft.com/office/drawing/2014/main" id="{9E94CBAA-D358-41AF-B16A-3A5A62C70719}"/>
              </a:ext>
            </a:extLst>
          </p:cNvPr>
          <p:cNvSpPr/>
          <p:nvPr/>
        </p:nvSpPr>
        <p:spPr>
          <a:xfrm>
            <a:off x="2933791" y="3451050"/>
            <a:ext cx="1045029" cy="9144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38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96E1-3615-4208-A46C-E577D1834DAD}"/>
              </a:ext>
            </a:extLst>
          </p:cNvPr>
          <p:cNvSpPr>
            <a:spLocks noGrp="1"/>
          </p:cNvSpPr>
          <p:nvPr>
            <p:ph type="title"/>
          </p:nvPr>
        </p:nvSpPr>
        <p:spPr/>
        <p:txBody>
          <a:bodyPr/>
          <a:lstStyle/>
          <a:p>
            <a:r>
              <a:rPr lang="en-US" dirty="0">
                <a:solidFill>
                  <a:srgbClr val="E43925"/>
                </a:solidFill>
              </a:rPr>
              <a:t>How to Celebrate Chinese New Year?</a:t>
            </a:r>
            <a:br>
              <a:rPr lang="en-US" dirty="0">
                <a:solidFill>
                  <a:srgbClr val="E43925"/>
                </a:solidFill>
              </a:rPr>
            </a:br>
            <a:r>
              <a:rPr lang="en-US" dirty="0">
                <a:solidFill>
                  <a:srgbClr val="E43925"/>
                </a:solidFill>
              </a:rPr>
              <a:t>- Decorate the house</a:t>
            </a:r>
          </a:p>
        </p:txBody>
      </p:sp>
      <p:pic>
        <p:nvPicPr>
          <p:cNvPr id="5122" name="Picture 2" descr="IA_0334_10 Ways to celebrate Luna NY_Kimberlie Wong_Final_Spot2">
            <a:extLst>
              <a:ext uri="{FF2B5EF4-FFF2-40B4-BE49-F238E27FC236}">
                <a16:creationId xmlns:a16="http://schemas.microsoft.com/office/drawing/2014/main" id="{96386F0D-B486-49CB-B526-2E3945D84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529" y="2648607"/>
            <a:ext cx="5419402" cy="2645487"/>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Go Forward or Next 5">
            <a:hlinkClick r:id="rId4" highlightClick="1"/>
            <a:extLst>
              <a:ext uri="{FF2B5EF4-FFF2-40B4-BE49-F238E27FC236}">
                <a16:creationId xmlns:a16="http://schemas.microsoft.com/office/drawing/2014/main" id="{87F79EF5-7249-4FD6-B141-C5E034C6F535}"/>
              </a:ext>
            </a:extLst>
          </p:cNvPr>
          <p:cNvSpPr/>
          <p:nvPr/>
        </p:nvSpPr>
        <p:spPr>
          <a:xfrm>
            <a:off x="2933791" y="3451050"/>
            <a:ext cx="1045029" cy="9144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41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299E-C4AD-4F35-BEE3-A5263AC82B76}"/>
              </a:ext>
            </a:extLst>
          </p:cNvPr>
          <p:cNvSpPr>
            <a:spLocks noGrp="1"/>
          </p:cNvSpPr>
          <p:nvPr>
            <p:ph type="title"/>
          </p:nvPr>
        </p:nvSpPr>
        <p:spPr/>
        <p:txBody>
          <a:bodyPr>
            <a:normAutofit/>
          </a:bodyPr>
          <a:lstStyle/>
          <a:p>
            <a:r>
              <a:rPr lang="en-US" dirty="0">
                <a:solidFill>
                  <a:srgbClr val="E43925"/>
                </a:solidFill>
              </a:rPr>
              <a:t>How to Celebrate Chinese New Year?</a:t>
            </a:r>
            <a:br>
              <a:rPr lang="en-US" dirty="0">
                <a:solidFill>
                  <a:srgbClr val="E43925"/>
                </a:solidFill>
              </a:rPr>
            </a:br>
            <a:r>
              <a:rPr lang="en-US" dirty="0">
                <a:solidFill>
                  <a:srgbClr val="E43925"/>
                </a:solidFill>
              </a:rPr>
              <a:t>-Family Reunion Dinner</a:t>
            </a:r>
          </a:p>
        </p:txBody>
      </p:sp>
      <p:pic>
        <p:nvPicPr>
          <p:cNvPr id="4" name="Picture 2" descr="IA_0334_10 Ways to celebrate Luna NY_Kimberlie Wong_Final_Spot1">
            <a:extLst>
              <a:ext uri="{FF2B5EF4-FFF2-40B4-BE49-F238E27FC236}">
                <a16:creationId xmlns:a16="http://schemas.microsoft.com/office/drawing/2014/main" id="{F0C850CB-64B6-4D60-904C-7C999B7D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898" y="2511972"/>
            <a:ext cx="6122902" cy="2988901"/>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Go Forward or Next 5">
            <a:hlinkClick r:id="rId4" highlightClick="1"/>
            <a:extLst>
              <a:ext uri="{FF2B5EF4-FFF2-40B4-BE49-F238E27FC236}">
                <a16:creationId xmlns:a16="http://schemas.microsoft.com/office/drawing/2014/main" id="{FAD8B97D-5F5C-4C9D-BA95-B8DC7BAF6BC1}"/>
              </a:ext>
            </a:extLst>
          </p:cNvPr>
          <p:cNvSpPr/>
          <p:nvPr/>
        </p:nvSpPr>
        <p:spPr>
          <a:xfrm>
            <a:off x="2933791" y="3451050"/>
            <a:ext cx="1045029" cy="9144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64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299E-C4AD-4F35-BEE3-A5263AC82B76}"/>
              </a:ext>
            </a:extLst>
          </p:cNvPr>
          <p:cNvSpPr>
            <a:spLocks noGrp="1"/>
          </p:cNvSpPr>
          <p:nvPr>
            <p:ph type="title"/>
          </p:nvPr>
        </p:nvSpPr>
        <p:spPr/>
        <p:txBody>
          <a:bodyPr>
            <a:normAutofit/>
          </a:bodyPr>
          <a:lstStyle/>
          <a:p>
            <a:r>
              <a:rPr lang="en-US" dirty="0">
                <a:solidFill>
                  <a:srgbClr val="E43925"/>
                </a:solidFill>
              </a:rPr>
              <a:t>How to Celebrate Chinese New Year?</a:t>
            </a:r>
            <a:br>
              <a:rPr lang="en-US" dirty="0">
                <a:solidFill>
                  <a:srgbClr val="E43925"/>
                </a:solidFill>
              </a:rPr>
            </a:br>
            <a:r>
              <a:rPr lang="en-US" dirty="0">
                <a:solidFill>
                  <a:srgbClr val="E43925"/>
                </a:solidFill>
              </a:rPr>
              <a:t>-Pass out Hong Bao</a:t>
            </a:r>
          </a:p>
        </p:txBody>
      </p:sp>
      <p:pic>
        <p:nvPicPr>
          <p:cNvPr id="2052" name="Picture 4" descr="IA_0334_10 Ways to celebrate Luna NY_Kimberlie Wong_Final_Spot3">
            <a:extLst>
              <a:ext uri="{FF2B5EF4-FFF2-40B4-BE49-F238E27FC236}">
                <a16:creationId xmlns:a16="http://schemas.microsoft.com/office/drawing/2014/main" id="{EC0E1247-56BC-4CBB-ABDE-CCE352F10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17" y="2732689"/>
            <a:ext cx="5157556" cy="2517666"/>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Go Forward or Next 4">
            <a:hlinkClick r:id="rId4" highlightClick="1"/>
            <a:extLst>
              <a:ext uri="{FF2B5EF4-FFF2-40B4-BE49-F238E27FC236}">
                <a16:creationId xmlns:a16="http://schemas.microsoft.com/office/drawing/2014/main" id="{63A0E9EE-CFFA-4994-BDAD-73089161F09D}"/>
              </a:ext>
            </a:extLst>
          </p:cNvPr>
          <p:cNvSpPr/>
          <p:nvPr/>
        </p:nvSpPr>
        <p:spPr>
          <a:xfrm>
            <a:off x="2933791" y="3451050"/>
            <a:ext cx="1045029" cy="914400"/>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630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5174</TotalTime>
  <Words>574</Words>
  <Application>Microsoft Office PowerPoint</Application>
  <PresentationFormat>Widescreen</PresentationFormat>
  <Paragraphs>57</Paragraphs>
  <Slides>12</Slides>
  <Notes>5</Notes>
  <HiddenSlides>2</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Wait, are you still celebrating new year?</vt:lpstr>
      <vt:lpstr>The Chinese Character of Year</vt:lpstr>
      <vt:lpstr>A Youtube Video – The Legend of Chinese New Year</vt:lpstr>
      <vt:lpstr>What is your Chinese Zodiac Animal?</vt:lpstr>
      <vt:lpstr>How to Celebrate Chinese New Year?  -Wear New Clothes and Clean Houses </vt:lpstr>
      <vt:lpstr>How to Celebrate Chinese New Year? - Decorate the house</vt:lpstr>
      <vt:lpstr>How to Celebrate Chinese New Year? -Family Reunion Dinner</vt:lpstr>
      <vt:lpstr>How to Celebrate Chinese New Year? -Pass out Hong Bao</vt:lpstr>
      <vt:lpstr>Let’s Say “Happy Chinese New Year”</vt:lpstr>
      <vt:lpstr>Play and 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YANG,WEN-HAO (Agilent USA)</dc:creator>
  <cp:lastModifiedBy>YANG,WEN-HAO (Agilent USA)</cp:lastModifiedBy>
  <cp:revision>90</cp:revision>
  <dcterms:created xsi:type="dcterms:W3CDTF">2019-12-28T17:52:57Z</dcterms:created>
  <dcterms:modified xsi:type="dcterms:W3CDTF">2020-01-05T17:37:39Z</dcterms:modified>
</cp:coreProperties>
</file>