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87" r:id="rId2"/>
    <p:sldMasterId id="2147483696" r:id="rId3"/>
  </p:sldMasterIdLst>
  <p:sldIdLst>
    <p:sldId id="371" r:id="rId4"/>
    <p:sldId id="267" r:id="rId5"/>
    <p:sldId id="388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46" r:id="rId17"/>
    <p:sldId id="457" r:id="rId18"/>
    <p:sldId id="452" r:id="rId19"/>
    <p:sldId id="453" r:id="rId20"/>
    <p:sldId id="454" r:id="rId21"/>
    <p:sldId id="455" r:id="rId22"/>
    <p:sldId id="456" r:id="rId23"/>
    <p:sldId id="447" r:id="rId24"/>
    <p:sldId id="448" r:id="rId25"/>
    <p:sldId id="449" r:id="rId26"/>
    <p:sldId id="450" r:id="rId27"/>
    <p:sldId id="451" r:id="rId28"/>
    <p:sldId id="310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1DBD2"/>
    <a:srgbClr val="4472C4"/>
    <a:srgbClr val="5B9BD5"/>
    <a:srgbClr val="9EEBF3"/>
    <a:srgbClr val="4DC5B6"/>
    <a:srgbClr val="FFE699"/>
    <a:srgbClr val="F4B183"/>
    <a:srgbClr val="FDFEED"/>
    <a:srgbClr val="D6A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1" autoAdjust="0"/>
    <p:restoredTop sz="94660"/>
  </p:normalViewPr>
  <p:slideViewPr>
    <p:cSldViewPr snapToGrid="0" showGuides="1">
      <p:cViewPr varScale="1">
        <p:scale>
          <a:sx n="129" d="100"/>
          <a:sy n="129" d="100"/>
        </p:scale>
        <p:origin x="13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1422C40-4458-41F9-8F7D-D83738991BA4}"/>
              </a:ext>
            </a:extLst>
          </p:cNvPr>
          <p:cNvGrpSpPr/>
          <p:nvPr userDrawn="1"/>
        </p:nvGrpSpPr>
        <p:grpSpPr>
          <a:xfrm>
            <a:off x="4838299" y="2171299"/>
            <a:ext cx="2515402" cy="2515402"/>
            <a:chOff x="4504523" y="2515144"/>
            <a:chExt cx="2515402" cy="251540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B3399E6-F81A-489C-8DF5-BA187F09C53C}"/>
                </a:ext>
              </a:extLst>
            </p:cNvPr>
            <p:cNvSpPr/>
            <p:nvPr/>
          </p:nvSpPr>
          <p:spPr>
            <a:xfrm>
              <a:off x="4504523" y="2515144"/>
              <a:ext cx="2515402" cy="2515402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282563AB-880A-4068-8972-40332ACF8FD0}"/>
                </a:ext>
              </a:extLst>
            </p:cNvPr>
            <p:cNvCxnSpPr>
              <a:cxnSpLocks/>
              <a:stCxn id="3" idx="1"/>
              <a:endCxn id="3" idx="3"/>
            </p:cNvCxnSpPr>
            <p:nvPr/>
          </p:nvCxnSpPr>
          <p:spPr>
            <a:xfrm>
              <a:off x="4504523" y="3772845"/>
              <a:ext cx="251540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66005212-7D24-4872-A89C-51C41E01C8CE}"/>
                </a:ext>
              </a:extLst>
            </p:cNvPr>
            <p:cNvCxnSpPr>
              <a:stCxn id="3" idx="0"/>
              <a:endCxn id="3" idx="2"/>
            </p:cNvCxnSpPr>
            <p:nvPr/>
          </p:nvCxnSpPr>
          <p:spPr>
            <a:xfrm>
              <a:off x="5762224" y="2515144"/>
              <a:ext cx="0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2AB2D150-C8DB-49CE-BFE8-90F68E2F805B}"/>
                </a:ext>
              </a:extLst>
            </p:cNvPr>
            <p:cNvCxnSpPr/>
            <p:nvPr/>
          </p:nvCxnSpPr>
          <p:spPr>
            <a:xfrm>
              <a:off x="4504523" y="2515144"/>
              <a:ext cx="2515402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819C65B-ED63-465A-A018-8DD7B1055651}"/>
                </a:ext>
              </a:extLst>
            </p:cNvPr>
            <p:cNvCxnSpPr/>
            <p:nvPr/>
          </p:nvCxnSpPr>
          <p:spPr>
            <a:xfrm flipH="1">
              <a:off x="4504523" y="2515144"/>
              <a:ext cx="2515402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43CE8F3-46E6-4526-8170-2F3F77F17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12" name="矩形 11" hidden="1">
            <a:extLst>
              <a:ext uri="{FF2B5EF4-FFF2-40B4-BE49-F238E27FC236}">
                <a16:creationId xmlns:a16="http://schemas.microsoft.com/office/drawing/2014/main" id="{EA11DDB3-DB04-4717-8EC0-A4540941079E}"/>
              </a:ext>
            </a:extLst>
          </p:cNvPr>
          <p:cNvSpPr/>
          <p:nvPr userDrawn="1"/>
        </p:nvSpPr>
        <p:spPr>
          <a:xfrm>
            <a:off x="4967111" y="2300111"/>
            <a:ext cx="2257778" cy="2257778"/>
          </a:xfrm>
          <a:prstGeom prst="rect">
            <a:avLst/>
          </a:prstGeom>
          <a:blipFill dpi="0" rotWithShape="1">
            <a:blip r:embed="rId3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08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BD7788-F7AC-4C43-B470-240A694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C58D67-C919-4659-8749-252DB3B4D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384FA4-B832-4C46-B52D-A253D0615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6343E36-18EF-4C09-9322-91C2F516E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AB60005-E7ED-48EB-9067-F3EC4C18C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CAD9E3E-B8C2-4E26-BC7F-461E13192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391B37-C498-4CB3-B1D4-8CB147E73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7151D3-EB2B-4D72-807C-17175B98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9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11A8FA-0A62-4501-A572-AA9EFD7E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7F6900-855B-4CAF-893B-D6D488DA0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29C861B-5425-42C8-A61E-314E2C242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0DA3126-4220-4CB8-B65F-946CD3349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97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6B4987F-F2D7-47F6-B579-31036BF8D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82E4517-8079-406B-8791-8BCA842A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7FB27E-DBC5-4966-9E57-CFA99A32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8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文字, 纵横字谜&#10;&#10;自动生成的说明">
            <a:extLst>
              <a:ext uri="{FF2B5EF4-FFF2-40B4-BE49-F238E27FC236}">
                <a16:creationId xmlns:a16="http://schemas.microsoft.com/office/drawing/2014/main" id="{BDD40987-8530-44A5-BF55-7B243099E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856" y="1277332"/>
            <a:ext cx="3794288" cy="3794288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9ABB2D3-92DF-4369-9AD5-59CD33E4B7A4}"/>
              </a:ext>
            </a:extLst>
          </p:cNvPr>
          <p:cNvSpPr txBox="1"/>
          <p:nvPr userDrawn="1"/>
        </p:nvSpPr>
        <p:spPr>
          <a:xfrm>
            <a:off x="3644046" y="5288280"/>
            <a:ext cx="4903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更多资源推送，敬请关注 </a:t>
            </a: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C6F7CE1-DE57-46F9-A707-994810462EC0}"/>
              </a:ext>
            </a:extLst>
          </p:cNvPr>
          <p:cNvSpPr txBox="1"/>
          <p:nvPr userDrawn="1"/>
        </p:nvSpPr>
        <p:spPr>
          <a:xfrm>
            <a:off x="4416864" y="6369766"/>
            <a:ext cx="3647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www.zzchinese.com </a:t>
            </a:r>
            <a:r>
              <a:rPr lang="zh-CN" altLang="en-US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课件下载 </a:t>
            </a:r>
            <a:endParaRPr lang="en-US" sz="20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0106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DB9715-6F18-4C9D-993A-C8364B1C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C300BE-937C-4FF7-9899-22CE8ABA9F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5831AC-35A1-4334-BF25-E1716D4A5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AEF11F-C687-4086-B725-DF97E822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DCFD28-1603-47C1-A450-7AED3067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095EA4-06CC-4302-9732-D1D686E6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84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E2986-106D-428D-841E-133278985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EF3BEE-6C6A-407C-8847-963336ADD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71D0E0-5C56-4F40-9058-18FF5363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3EB2D-37BF-4D8D-AED5-002337A68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7E4E18-A5F6-44FC-8B46-DE9381E9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79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FF1383D-F63E-43C3-B0B9-EAB81FD86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B7B83E-F3DB-40C6-BC4B-CA2A78B9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B69350-13E5-4899-8454-15F041D0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F6D221-1BBC-4F2A-9A8A-FFE7149A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64E636-C36F-4E84-AAE0-BCE55E80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74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CA7C9F7-4D1E-481C-A831-EACEC6B4C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95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CA7C9F7-4D1E-481C-A831-EACEC6B4C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2613D6A-F5AC-4981-80A8-A4D8F18C0E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E9FDBF1-E1C0-4491-89FA-E2DDE968EA17}"/>
              </a:ext>
            </a:extLst>
          </p:cNvPr>
          <p:cNvGrpSpPr/>
          <p:nvPr userDrawn="1"/>
        </p:nvGrpSpPr>
        <p:grpSpPr>
          <a:xfrm>
            <a:off x="2418929" y="0"/>
            <a:ext cx="7353300" cy="6858000"/>
            <a:chOff x="2418929" y="0"/>
            <a:chExt cx="7353300" cy="6858000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7BFB07B5-63EA-4522-9825-34A42E45DD30}"/>
                </a:ext>
              </a:extLst>
            </p:cNvPr>
            <p:cNvCxnSpPr/>
            <p:nvPr/>
          </p:nvCxnSpPr>
          <p:spPr>
            <a:xfrm>
              <a:off x="2418929" y="0"/>
              <a:ext cx="0" cy="68580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91A90FCA-B3B6-4BBD-92D3-9875F4DE5580}"/>
                </a:ext>
              </a:extLst>
            </p:cNvPr>
            <p:cNvCxnSpPr/>
            <p:nvPr/>
          </p:nvCxnSpPr>
          <p:spPr>
            <a:xfrm>
              <a:off x="4870029" y="0"/>
              <a:ext cx="0" cy="68580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0B259E64-5B2D-475E-9C99-3B4928124DD8}"/>
                </a:ext>
              </a:extLst>
            </p:cNvPr>
            <p:cNvCxnSpPr/>
            <p:nvPr/>
          </p:nvCxnSpPr>
          <p:spPr>
            <a:xfrm>
              <a:off x="7321129" y="0"/>
              <a:ext cx="0" cy="68580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3E24271B-0350-489D-96D7-F79A2786EFF9}"/>
                </a:ext>
              </a:extLst>
            </p:cNvPr>
            <p:cNvCxnSpPr/>
            <p:nvPr/>
          </p:nvCxnSpPr>
          <p:spPr>
            <a:xfrm>
              <a:off x="9772229" y="0"/>
              <a:ext cx="0" cy="68580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C9385064-562D-4618-8057-1C75823084AE}"/>
              </a:ext>
            </a:extLst>
          </p:cNvPr>
          <p:cNvSpPr/>
          <p:nvPr userDrawn="1"/>
        </p:nvSpPr>
        <p:spPr>
          <a:xfrm>
            <a:off x="-126563" y="2628794"/>
            <a:ext cx="12445126" cy="169568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11C98A8-C391-474E-A1AC-141B50E3A1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158" y="407721"/>
            <a:ext cx="1971774" cy="197177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D0F755A-F047-41A5-B494-E9ED6792F7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6" y="407721"/>
            <a:ext cx="1752692" cy="17526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E8DB9C2-8729-4194-9C2B-D114AF012BD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02" y="4644059"/>
            <a:ext cx="1868978" cy="186897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1329347-3328-4EF6-91F4-5DD9A9CAC69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734" y="64259"/>
            <a:ext cx="2439616" cy="243961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6FF35A9-3301-4CF7-96D7-DE84A7FBE17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066" y="4622037"/>
            <a:ext cx="1976036" cy="197603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B7B7D67-FD46-4772-B7D5-2A98D32EE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4658" y="4708031"/>
            <a:ext cx="2342864" cy="189004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2CB06C4-5259-44C8-A85F-FD38F67E4FE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062" y="4384925"/>
            <a:ext cx="2597994" cy="259799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2FCE67CD-34F6-45D9-8884-D2EB6417950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825" y="524364"/>
            <a:ext cx="311446" cy="31144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923FB8B-EFCD-452A-A2C9-4A851C9DED7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748" y="4355851"/>
            <a:ext cx="2508408" cy="250840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F4D4D10-C72B-44A0-97BB-CB7DFADA842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161" y="-14408"/>
            <a:ext cx="2435298" cy="243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32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11A57A6-7114-4DA7-97C2-BDB0631D0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F1FB1D6-AE80-42DE-88BB-DA893FF8B846}"/>
              </a:ext>
            </a:extLst>
          </p:cNvPr>
          <p:cNvSpPr/>
          <p:nvPr userDrawn="1"/>
        </p:nvSpPr>
        <p:spPr>
          <a:xfrm>
            <a:off x="6096000" y="9536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349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551940D5-0392-46BD-A142-AD2126D28DB3}"/>
              </a:ext>
            </a:extLst>
          </p:cNvPr>
          <p:cNvSpPr txBox="1"/>
          <p:nvPr userDrawn="1"/>
        </p:nvSpPr>
        <p:spPr>
          <a:xfrm>
            <a:off x="4977745" y="104023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版权声明</a:t>
            </a:r>
            <a:endParaRPr lang="en-US" sz="4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4DAA65F-8A68-4F7B-BCFA-D1082062470E}"/>
              </a:ext>
            </a:extLst>
          </p:cNvPr>
          <p:cNvSpPr txBox="1"/>
          <p:nvPr userDrawn="1"/>
        </p:nvSpPr>
        <p:spPr>
          <a:xfrm>
            <a:off x="1652149" y="1999327"/>
            <a:ext cx="8887701" cy="36702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720000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本作品由汉语圈平台原创，版权归孜孜华文教育科技（北京）有限公司。仅供汉语圈平台用户在个人教学中使用，禁止擅自转发传播，禁止商用，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机构商用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请联系官方微信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ID:18610241709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200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支付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授权费，违者必究。</a:t>
            </a: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45607B8-A002-48D4-8D9A-CE8D546752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604" y="6146800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53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06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257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730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350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225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513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B67ACBD-6EB4-4D44-9324-238F9F344469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B0281A6-4EF0-4305-B432-FFF0ADEB3341}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929BDCE-41F9-4888-ABAE-9AE3AB6F22AE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B82E4C7-EC0F-441A-8AC6-9AD1325A10F5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31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B428ACF-56F5-4FAA-A7B1-C3CDD90D4C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86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F2E4A8D-96D3-492E-ADAB-EF818F581F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92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BD3E192-7FDF-4B6E-B5D5-898C452ECC1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27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451258A-F1EB-4A28-8B32-C7CE6F53A9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53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8730718-C491-4EC1-B198-71FAB787BA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46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9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709" r:id="rId5"/>
    <p:sldLayoutId id="2147483710" r:id="rId6"/>
    <p:sldLayoutId id="2147483711" r:id="rId7"/>
    <p:sldLayoutId id="214748367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矢量图形&#10;&#10;自动生成的说明">
            <a:extLst>
              <a:ext uri="{FF2B5EF4-FFF2-40B4-BE49-F238E27FC236}">
                <a16:creationId xmlns:a16="http://schemas.microsoft.com/office/drawing/2014/main" id="{D8374269-6D7A-41F1-BBEA-F4A1AFD5FD8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22" y="6495854"/>
            <a:ext cx="286730" cy="28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1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B9A51F-FE8A-4653-8CC9-F90F97A31EC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0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698" r:id="rId3"/>
    <p:sldLayoutId id="2147483700" r:id="rId4"/>
    <p:sldLayoutId id="2147483701" r:id="rId5"/>
    <p:sldLayoutId id="2147483702" r:id="rId6"/>
    <p:sldLayoutId id="2147483704" r:id="rId7"/>
    <p:sldLayoutId id="2147483705" r:id="rId8"/>
    <p:sldLayoutId id="2147483706" r:id="rId9"/>
    <p:sldLayoutId id="214748370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s://www.zzchinese.com/?dist=1d3b7eyJhaWQiOjEzMTYxMzI3LCJpZCI6NH0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2939B04-DCCE-4A7A-A34C-C4DBFC76EE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5244" y="4899867"/>
            <a:ext cx="1564944" cy="15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5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凉快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liánɡkuai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E88F85B-365E-496A-9297-404A05348BEA}"/>
              </a:ext>
            </a:extLst>
          </p:cNvPr>
          <p:cNvSpPr/>
          <p:nvPr/>
        </p:nvSpPr>
        <p:spPr>
          <a:xfrm>
            <a:off x="6324137" y="1714500"/>
            <a:ext cx="5247860" cy="3429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000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冷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lěnɡ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D7BD5B0-14A9-4F17-B554-A8CB20EDB4A6}"/>
              </a:ext>
            </a:extLst>
          </p:cNvPr>
          <p:cNvSpPr/>
          <p:nvPr/>
        </p:nvSpPr>
        <p:spPr>
          <a:xfrm>
            <a:off x="6324137" y="1714500"/>
            <a:ext cx="5247860" cy="3429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63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下雨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xiàyǔ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722B79B-22A7-4060-99A5-E46A98637C6E}"/>
              </a:ext>
            </a:extLst>
          </p:cNvPr>
          <p:cNvSpPr/>
          <p:nvPr/>
        </p:nvSpPr>
        <p:spPr>
          <a:xfrm>
            <a:off x="6324137" y="1714500"/>
            <a:ext cx="5247860" cy="3429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39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下雪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xiàxuě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8BB6818-9EC7-4F7D-83E2-AF74939856D6}"/>
              </a:ext>
            </a:extLst>
          </p:cNvPr>
          <p:cNvSpPr/>
          <p:nvPr/>
        </p:nvSpPr>
        <p:spPr>
          <a:xfrm>
            <a:off x="6324137" y="1714500"/>
            <a:ext cx="5247860" cy="3429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384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刮风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ɡuāfēnɡ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14F4F2A-BFC8-4CA6-B450-BB14588007CD}"/>
              </a:ext>
            </a:extLst>
          </p:cNvPr>
          <p:cNvSpPr/>
          <p:nvPr/>
        </p:nvSpPr>
        <p:spPr>
          <a:xfrm>
            <a:off x="6324137" y="1714500"/>
            <a:ext cx="5247860" cy="3429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139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266AEB-79C2-4FB3-A695-B335F089C008}"/>
              </a:ext>
            </a:extLst>
          </p:cNvPr>
          <p:cNvSpPr/>
          <p:nvPr/>
        </p:nvSpPr>
        <p:spPr>
          <a:xfrm>
            <a:off x="5522298" y="5277372"/>
            <a:ext cx="1147404" cy="685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/>
            <a:r>
              <a:rPr lang="en-US" altLang="zh-CN" sz="48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GO</a:t>
            </a:r>
            <a:endParaRPr lang="zh-CN" altLang="en-US" sz="4800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8" name="矩形: 圆角 3">
            <a:extLst>
              <a:ext uri="{FF2B5EF4-FFF2-40B4-BE49-F238E27FC236}">
                <a16:creationId xmlns:a16="http://schemas.microsoft.com/office/drawing/2014/main" id="{A5DC4CE7-5292-4FB3-A6AA-755D45F56422}"/>
              </a:ext>
            </a:extLst>
          </p:cNvPr>
          <p:cNvSpPr/>
          <p:nvPr/>
        </p:nvSpPr>
        <p:spPr>
          <a:xfrm>
            <a:off x="2958075" y="2033081"/>
            <a:ext cx="6295103" cy="248817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              1. 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请说出下列哪些词跟图片有关；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2.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点击词语，如果正确，移动到图片上方；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3.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如果错误，词语不能移动。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0CA600B-0ADC-4CAB-9687-8A910E3AD7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7523" y="1272468"/>
            <a:ext cx="840202" cy="84020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4E767E1-E584-4E7B-AEEA-C4D401738933}"/>
              </a:ext>
            </a:extLst>
          </p:cNvPr>
          <p:cNvSpPr/>
          <p:nvPr/>
        </p:nvSpPr>
        <p:spPr>
          <a:xfrm>
            <a:off x="4213468" y="1005157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说一说、选一选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22639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0.40157 0.0030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A58B74BD-0B68-4D3E-84B9-6E7E768E1101}"/>
              </a:ext>
            </a:extLst>
          </p:cNvPr>
          <p:cNvSpPr/>
          <p:nvPr/>
        </p:nvSpPr>
        <p:spPr>
          <a:xfrm>
            <a:off x="0" y="4844955"/>
            <a:ext cx="12192000" cy="2013045"/>
          </a:xfrm>
          <a:prstGeom prst="rect">
            <a:avLst/>
          </a:prstGeom>
          <a:solidFill>
            <a:schemeClr val="accent6">
              <a:lumMod val="60000"/>
              <a:lumOff val="40000"/>
              <a:alpha val="3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7990E80-2844-4E7C-89F2-14E582F0BBAE}"/>
              </a:ext>
            </a:extLst>
          </p:cNvPr>
          <p:cNvSpPr/>
          <p:nvPr/>
        </p:nvSpPr>
        <p:spPr>
          <a:xfrm>
            <a:off x="2714672" y="394337"/>
            <a:ext cx="6778678" cy="442925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3DBBDA0-BA03-486E-9AB7-EA1CCD8496B1}"/>
              </a:ext>
            </a:extLst>
          </p:cNvPr>
          <p:cNvGrpSpPr/>
          <p:nvPr/>
        </p:nvGrpSpPr>
        <p:grpSpPr>
          <a:xfrm>
            <a:off x="648569" y="5018430"/>
            <a:ext cx="2067335" cy="1248772"/>
            <a:chOff x="512092" y="4488139"/>
            <a:chExt cx="2067335" cy="1248772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125BCB7E-2B56-4C2E-8BD4-273B1DE43814}"/>
                </a:ext>
              </a:extLst>
            </p:cNvPr>
            <p:cNvSpPr/>
            <p:nvPr/>
          </p:nvSpPr>
          <p:spPr>
            <a:xfrm>
              <a:off x="1050878" y="5030640"/>
              <a:ext cx="1528549" cy="7062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暖和</a:t>
              </a: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5B56D07-DFC7-410B-ABE7-8B2582904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092" y="4488139"/>
              <a:ext cx="713632" cy="713632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334E43D-F587-4B86-91B9-EE0211CD5BD6}"/>
              </a:ext>
            </a:extLst>
          </p:cNvPr>
          <p:cNvGrpSpPr/>
          <p:nvPr/>
        </p:nvGrpSpPr>
        <p:grpSpPr>
          <a:xfrm>
            <a:off x="3417234" y="5018430"/>
            <a:ext cx="2067335" cy="1248772"/>
            <a:chOff x="512092" y="4488139"/>
            <a:chExt cx="2067335" cy="1248772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EE67ACA9-784A-4946-AA28-FC94A40549BB}"/>
                </a:ext>
              </a:extLst>
            </p:cNvPr>
            <p:cNvSpPr/>
            <p:nvPr/>
          </p:nvSpPr>
          <p:spPr>
            <a:xfrm>
              <a:off x="1050878" y="5030640"/>
              <a:ext cx="1528549" cy="7062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春天</a:t>
              </a: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1B7C9D7E-4928-4992-AC88-9C4F1D197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092" y="4488139"/>
              <a:ext cx="713632" cy="713632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79C6793-E0BD-4B19-8D9B-2A8EE7C51043}"/>
              </a:ext>
            </a:extLst>
          </p:cNvPr>
          <p:cNvGrpSpPr/>
          <p:nvPr/>
        </p:nvGrpSpPr>
        <p:grpSpPr>
          <a:xfrm>
            <a:off x="6185899" y="5018430"/>
            <a:ext cx="2067335" cy="1248772"/>
            <a:chOff x="512092" y="4488139"/>
            <a:chExt cx="2067335" cy="1248772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7C0819C2-8D06-4A6F-BAEC-CA9B7E98F83E}"/>
                </a:ext>
              </a:extLst>
            </p:cNvPr>
            <p:cNvSpPr/>
            <p:nvPr/>
          </p:nvSpPr>
          <p:spPr>
            <a:xfrm>
              <a:off x="1050878" y="5030640"/>
              <a:ext cx="1528549" cy="7062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刮风</a:t>
              </a:r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27D6B065-54AA-4051-8443-B58E33421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092" y="4488139"/>
              <a:ext cx="713632" cy="713632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E19775B-6E3A-4322-B9BA-309E1AFEE85A}"/>
              </a:ext>
            </a:extLst>
          </p:cNvPr>
          <p:cNvGrpSpPr/>
          <p:nvPr/>
        </p:nvGrpSpPr>
        <p:grpSpPr>
          <a:xfrm>
            <a:off x="8954564" y="5018430"/>
            <a:ext cx="2067335" cy="1248772"/>
            <a:chOff x="512092" y="4488139"/>
            <a:chExt cx="2067335" cy="1248772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F835A768-3C7C-4C15-B137-9B7934DE4FCB}"/>
                </a:ext>
              </a:extLst>
            </p:cNvPr>
            <p:cNvSpPr/>
            <p:nvPr/>
          </p:nvSpPr>
          <p:spPr>
            <a:xfrm>
              <a:off x="1050878" y="5030640"/>
              <a:ext cx="1528549" cy="7062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下雪</a:t>
              </a:r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35E9E5BB-F660-43DB-BF37-03C39E9B5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092" y="4488139"/>
              <a:ext cx="713632" cy="713632"/>
            </a:xfrm>
            <a:prstGeom prst="rect">
              <a:avLst/>
            </a:prstGeom>
          </p:spPr>
        </p:pic>
      </p:grpSp>
      <p:sp>
        <p:nvSpPr>
          <p:cNvPr id="55" name="任意多边形: 形状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D4CFCDF-5C33-48A2-82A3-328AA8BA7C7D}"/>
              </a:ext>
            </a:extLst>
          </p:cNvPr>
          <p:cNvSpPr/>
          <p:nvPr/>
        </p:nvSpPr>
        <p:spPr>
          <a:xfrm>
            <a:off x="10971419" y="3008454"/>
            <a:ext cx="991076" cy="768068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4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18646 -0.7365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-36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10977 -0.73658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-36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319 -0.7365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-36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A58B74BD-0B68-4D3E-84B9-6E7E768E1101}"/>
              </a:ext>
            </a:extLst>
          </p:cNvPr>
          <p:cNvSpPr/>
          <p:nvPr/>
        </p:nvSpPr>
        <p:spPr>
          <a:xfrm>
            <a:off x="0" y="4844955"/>
            <a:ext cx="12192000" cy="2013045"/>
          </a:xfrm>
          <a:prstGeom prst="rect">
            <a:avLst/>
          </a:prstGeom>
          <a:solidFill>
            <a:schemeClr val="accent6">
              <a:lumMod val="60000"/>
              <a:lumOff val="40000"/>
              <a:alpha val="3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15814C3-CDD8-4ADF-B341-169412F10F2D}"/>
              </a:ext>
            </a:extLst>
          </p:cNvPr>
          <p:cNvSpPr/>
          <p:nvPr/>
        </p:nvSpPr>
        <p:spPr>
          <a:xfrm>
            <a:off x="2714672" y="394337"/>
            <a:ext cx="6778678" cy="442925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3DBBDA0-BA03-486E-9AB7-EA1CCD8496B1}"/>
              </a:ext>
            </a:extLst>
          </p:cNvPr>
          <p:cNvGrpSpPr/>
          <p:nvPr/>
        </p:nvGrpSpPr>
        <p:grpSpPr>
          <a:xfrm>
            <a:off x="648569" y="5018430"/>
            <a:ext cx="2067335" cy="1248772"/>
            <a:chOff x="512092" y="4488139"/>
            <a:chExt cx="2067335" cy="1248772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125BCB7E-2B56-4C2E-8BD4-273B1DE43814}"/>
                </a:ext>
              </a:extLst>
            </p:cNvPr>
            <p:cNvSpPr/>
            <p:nvPr/>
          </p:nvSpPr>
          <p:spPr>
            <a:xfrm>
              <a:off x="1050878" y="5030640"/>
              <a:ext cx="1528549" cy="7062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热</a:t>
              </a: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5B56D07-DFC7-410B-ABE7-8B2582904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092" y="4488139"/>
              <a:ext cx="713632" cy="713632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334E43D-F587-4B86-91B9-EE0211CD5BD6}"/>
              </a:ext>
            </a:extLst>
          </p:cNvPr>
          <p:cNvGrpSpPr/>
          <p:nvPr/>
        </p:nvGrpSpPr>
        <p:grpSpPr>
          <a:xfrm>
            <a:off x="3417234" y="5018430"/>
            <a:ext cx="2067335" cy="1248772"/>
            <a:chOff x="512092" y="4488139"/>
            <a:chExt cx="2067335" cy="1248772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EE67ACA9-784A-4946-AA28-FC94A40549BB}"/>
                </a:ext>
              </a:extLst>
            </p:cNvPr>
            <p:cNvSpPr/>
            <p:nvPr/>
          </p:nvSpPr>
          <p:spPr>
            <a:xfrm>
              <a:off x="1050878" y="5030640"/>
              <a:ext cx="1528549" cy="7062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冷</a:t>
              </a: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1B7C9D7E-4928-4992-AC88-9C4F1D197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092" y="4488139"/>
              <a:ext cx="713632" cy="713632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79C6793-E0BD-4B19-8D9B-2A8EE7C51043}"/>
              </a:ext>
            </a:extLst>
          </p:cNvPr>
          <p:cNvGrpSpPr/>
          <p:nvPr/>
        </p:nvGrpSpPr>
        <p:grpSpPr>
          <a:xfrm>
            <a:off x="6185899" y="5018430"/>
            <a:ext cx="2067335" cy="1248772"/>
            <a:chOff x="512092" y="4488139"/>
            <a:chExt cx="2067335" cy="1248772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7C0819C2-8D06-4A6F-BAEC-CA9B7E98F83E}"/>
                </a:ext>
              </a:extLst>
            </p:cNvPr>
            <p:cNvSpPr/>
            <p:nvPr/>
          </p:nvSpPr>
          <p:spPr>
            <a:xfrm>
              <a:off x="1050878" y="5030640"/>
              <a:ext cx="1528549" cy="7062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夏天</a:t>
              </a:r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27D6B065-54AA-4051-8443-B58E33421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092" y="4488139"/>
              <a:ext cx="713632" cy="713632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E19775B-6E3A-4322-B9BA-309E1AFEE85A}"/>
              </a:ext>
            </a:extLst>
          </p:cNvPr>
          <p:cNvGrpSpPr/>
          <p:nvPr/>
        </p:nvGrpSpPr>
        <p:grpSpPr>
          <a:xfrm>
            <a:off x="8954564" y="5018430"/>
            <a:ext cx="2067335" cy="1248772"/>
            <a:chOff x="512092" y="4488139"/>
            <a:chExt cx="2067335" cy="1248772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F835A768-3C7C-4C15-B137-9B7934DE4FCB}"/>
                </a:ext>
              </a:extLst>
            </p:cNvPr>
            <p:cNvSpPr/>
            <p:nvPr/>
          </p:nvSpPr>
          <p:spPr>
            <a:xfrm>
              <a:off x="1050878" y="5030640"/>
              <a:ext cx="1528549" cy="7062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下雨</a:t>
              </a:r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35E9E5BB-F660-43DB-BF37-03C39E9B5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092" y="4488139"/>
              <a:ext cx="713632" cy="713632"/>
            </a:xfrm>
            <a:prstGeom prst="rect">
              <a:avLst/>
            </a:prstGeom>
          </p:spPr>
        </p:pic>
      </p:grpSp>
      <p:sp>
        <p:nvSpPr>
          <p:cNvPr id="43" name="任意多边形: 形状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2BA32E2-3983-41D6-855D-27E219FFA135}"/>
              </a:ext>
            </a:extLst>
          </p:cNvPr>
          <p:cNvSpPr/>
          <p:nvPr/>
        </p:nvSpPr>
        <p:spPr>
          <a:xfrm>
            <a:off x="10971419" y="3008454"/>
            <a:ext cx="991076" cy="768068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22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18646 -0.7365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-36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11732 -0.7365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-36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19518 -0.7365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-36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A58B74BD-0B68-4D3E-84B9-6E7E768E1101}"/>
              </a:ext>
            </a:extLst>
          </p:cNvPr>
          <p:cNvSpPr/>
          <p:nvPr/>
        </p:nvSpPr>
        <p:spPr>
          <a:xfrm>
            <a:off x="0" y="4844955"/>
            <a:ext cx="12192000" cy="2013045"/>
          </a:xfrm>
          <a:prstGeom prst="rect">
            <a:avLst/>
          </a:prstGeom>
          <a:solidFill>
            <a:schemeClr val="accent6">
              <a:lumMod val="60000"/>
              <a:lumOff val="40000"/>
              <a:alpha val="3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0140EDB-3258-46FA-A057-DA0CDDD3975C}"/>
              </a:ext>
            </a:extLst>
          </p:cNvPr>
          <p:cNvSpPr/>
          <p:nvPr/>
        </p:nvSpPr>
        <p:spPr>
          <a:xfrm>
            <a:off x="2714672" y="394337"/>
            <a:ext cx="6778678" cy="442925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3DBBDA0-BA03-486E-9AB7-EA1CCD8496B1}"/>
              </a:ext>
            </a:extLst>
          </p:cNvPr>
          <p:cNvGrpSpPr/>
          <p:nvPr/>
        </p:nvGrpSpPr>
        <p:grpSpPr>
          <a:xfrm>
            <a:off x="648569" y="5018430"/>
            <a:ext cx="2067335" cy="1248772"/>
            <a:chOff x="512092" y="4488139"/>
            <a:chExt cx="2067335" cy="1248772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125BCB7E-2B56-4C2E-8BD4-273B1DE43814}"/>
                </a:ext>
              </a:extLst>
            </p:cNvPr>
            <p:cNvSpPr/>
            <p:nvPr/>
          </p:nvSpPr>
          <p:spPr>
            <a:xfrm>
              <a:off x="1050878" y="5030640"/>
              <a:ext cx="1528549" cy="7062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美</a:t>
              </a: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5B56D07-DFC7-410B-ABE7-8B2582904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092" y="4488139"/>
              <a:ext cx="713632" cy="713632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334E43D-F587-4B86-91B9-EE0211CD5BD6}"/>
              </a:ext>
            </a:extLst>
          </p:cNvPr>
          <p:cNvGrpSpPr/>
          <p:nvPr/>
        </p:nvGrpSpPr>
        <p:grpSpPr>
          <a:xfrm>
            <a:off x="3417234" y="5018430"/>
            <a:ext cx="2067335" cy="1248772"/>
            <a:chOff x="512092" y="4488139"/>
            <a:chExt cx="2067335" cy="1248772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EE67ACA9-784A-4946-AA28-FC94A40549BB}"/>
                </a:ext>
              </a:extLst>
            </p:cNvPr>
            <p:cNvSpPr/>
            <p:nvPr/>
          </p:nvSpPr>
          <p:spPr>
            <a:xfrm>
              <a:off x="1050878" y="5030640"/>
              <a:ext cx="1528549" cy="7062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秋天</a:t>
              </a: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1B7C9D7E-4928-4992-AC88-9C4F1D197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092" y="4488139"/>
              <a:ext cx="713632" cy="713632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79C6793-E0BD-4B19-8D9B-2A8EE7C51043}"/>
              </a:ext>
            </a:extLst>
          </p:cNvPr>
          <p:cNvGrpSpPr/>
          <p:nvPr/>
        </p:nvGrpSpPr>
        <p:grpSpPr>
          <a:xfrm>
            <a:off x="6185899" y="5018430"/>
            <a:ext cx="2067335" cy="1248772"/>
            <a:chOff x="512092" y="4488139"/>
            <a:chExt cx="2067335" cy="1248772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7C0819C2-8D06-4A6F-BAEC-CA9B7E98F83E}"/>
                </a:ext>
              </a:extLst>
            </p:cNvPr>
            <p:cNvSpPr/>
            <p:nvPr/>
          </p:nvSpPr>
          <p:spPr>
            <a:xfrm>
              <a:off x="1050878" y="5030640"/>
              <a:ext cx="1528549" cy="7062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凉快</a:t>
              </a:r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27D6B065-54AA-4051-8443-B58E33421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092" y="4488139"/>
              <a:ext cx="713632" cy="713632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E19775B-6E3A-4322-B9BA-309E1AFEE85A}"/>
              </a:ext>
            </a:extLst>
          </p:cNvPr>
          <p:cNvGrpSpPr/>
          <p:nvPr/>
        </p:nvGrpSpPr>
        <p:grpSpPr>
          <a:xfrm>
            <a:off x="8954564" y="5018430"/>
            <a:ext cx="2067335" cy="1248772"/>
            <a:chOff x="512092" y="4488139"/>
            <a:chExt cx="2067335" cy="1248772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F835A768-3C7C-4C15-B137-9B7934DE4FCB}"/>
                </a:ext>
              </a:extLst>
            </p:cNvPr>
            <p:cNvSpPr/>
            <p:nvPr/>
          </p:nvSpPr>
          <p:spPr>
            <a:xfrm>
              <a:off x="1050878" y="5030640"/>
              <a:ext cx="1528549" cy="7062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热</a:t>
              </a:r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35E9E5BB-F660-43DB-BF37-03C39E9B5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092" y="4488139"/>
              <a:ext cx="713632" cy="713632"/>
            </a:xfrm>
            <a:prstGeom prst="rect">
              <a:avLst/>
            </a:prstGeom>
          </p:spPr>
        </p:pic>
      </p:grpSp>
      <p:sp>
        <p:nvSpPr>
          <p:cNvPr id="43" name="任意多边形: 形状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FB6EEA-D7B0-438A-90B7-D43F7D7E9E58}"/>
              </a:ext>
            </a:extLst>
          </p:cNvPr>
          <p:cNvSpPr/>
          <p:nvPr/>
        </p:nvSpPr>
        <p:spPr>
          <a:xfrm>
            <a:off x="10971419" y="3008454"/>
            <a:ext cx="991076" cy="768068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25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18646 -0.7365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-36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10977 -0.7365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-36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319 -0.7365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-36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A58B74BD-0B68-4D3E-84B9-6E7E768E1101}"/>
              </a:ext>
            </a:extLst>
          </p:cNvPr>
          <p:cNvSpPr/>
          <p:nvPr/>
        </p:nvSpPr>
        <p:spPr>
          <a:xfrm>
            <a:off x="0" y="4844955"/>
            <a:ext cx="12192000" cy="2013045"/>
          </a:xfrm>
          <a:prstGeom prst="rect">
            <a:avLst/>
          </a:prstGeom>
          <a:solidFill>
            <a:schemeClr val="accent6">
              <a:lumMod val="60000"/>
              <a:lumOff val="40000"/>
              <a:alpha val="3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5B243E5-4945-410D-BD59-5E0C6A508AB1}"/>
              </a:ext>
            </a:extLst>
          </p:cNvPr>
          <p:cNvSpPr/>
          <p:nvPr/>
        </p:nvSpPr>
        <p:spPr>
          <a:xfrm>
            <a:off x="2714672" y="394337"/>
            <a:ext cx="6778678" cy="442925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3DBBDA0-BA03-486E-9AB7-EA1CCD8496B1}"/>
              </a:ext>
            </a:extLst>
          </p:cNvPr>
          <p:cNvGrpSpPr/>
          <p:nvPr/>
        </p:nvGrpSpPr>
        <p:grpSpPr>
          <a:xfrm>
            <a:off x="648569" y="5018430"/>
            <a:ext cx="2067335" cy="1248772"/>
            <a:chOff x="512092" y="4488139"/>
            <a:chExt cx="2067335" cy="1248772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125BCB7E-2B56-4C2E-8BD4-273B1DE43814}"/>
                </a:ext>
              </a:extLst>
            </p:cNvPr>
            <p:cNvSpPr/>
            <p:nvPr/>
          </p:nvSpPr>
          <p:spPr>
            <a:xfrm>
              <a:off x="1050878" y="5030640"/>
              <a:ext cx="1528549" cy="7062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冬天</a:t>
              </a: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5B56D07-DFC7-410B-ABE7-8B2582904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092" y="4488139"/>
              <a:ext cx="713632" cy="713632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334E43D-F587-4B86-91B9-EE0211CD5BD6}"/>
              </a:ext>
            </a:extLst>
          </p:cNvPr>
          <p:cNvGrpSpPr/>
          <p:nvPr/>
        </p:nvGrpSpPr>
        <p:grpSpPr>
          <a:xfrm>
            <a:off x="3417234" y="5018430"/>
            <a:ext cx="2067335" cy="1248772"/>
            <a:chOff x="512092" y="4488139"/>
            <a:chExt cx="2067335" cy="1248772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EE67ACA9-784A-4946-AA28-FC94A40549BB}"/>
                </a:ext>
              </a:extLst>
            </p:cNvPr>
            <p:cNvSpPr/>
            <p:nvPr/>
          </p:nvSpPr>
          <p:spPr>
            <a:xfrm>
              <a:off x="1050878" y="5030640"/>
              <a:ext cx="1528549" cy="7062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冷</a:t>
              </a: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1B7C9D7E-4928-4992-AC88-9C4F1D197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092" y="4488139"/>
              <a:ext cx="713632" cy="713632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79C6793-E0BD-4B19-8D9B-2A8EE7C51043}"/>
              </a:ext>
            </a:extLst>
          </p:cNvPr>
          <p:cNvGrpSpPr/>
          <p:nvPr/>
        </p:nvGrpSpPr>
        <p:grpSpPr>
          <a:xfrm>
            <a:off x="6185899" y="5018430"/>
            <a:ext cx="2067335" cy="1248772"/>
            <a:chOff x="512092" y="4488139"/>
            <a:chExt cx="2067335" cy="1248772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7C0819C2-8D06-4A6F-BAEC-CA9B7E98F83E}"/>
                </a:ext>
              </a:extLst>
            </p:cNvPr>
            <p:cNvSpPr/>
            <p:nvPr/>
          </p:nvSpPr>
          <p:spPr>
            <a:xfrm>
              <a:off x="1050878" y="5030640"/>
              <a:ext cx="1528549" cy="7062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热</a:t>
              </a:r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27D6B065-54AA-4051-8443-B58E33421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092" y="4488139"/>
              <a:ext cx="713632" cy="713632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E19775B-6E3A-4322-B9BA-309E1AFEE85A}"/>
              </a:ext>
            </a:extLst>
          </p:cNvPr>
          <p:cNvGrpSpPr/>
          <p:nvPr/>
        </p:nvGrpSpPr>
        <p:grpSpPr>
          <a:xfrm>
            <a:off x="8954564" y="5018430"/>
            <a:ext cx="2067335" cy="1248772"/>
            <a:chOff x="512092" y="4488139"/>
            <a:chExt cx="2067335" cy="1248772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F835A768-3C7C-4C15-B137-9B7934DE4FCB}"/>
                </a:ext>
              </a:extLst>
            </p:cNvPr>
            <p:cNvSpPr/>
            <p:nvPr/>
          </p:nvSpPr>
          <p:spPr>
            <a:xfrm>
              <a:off x="1050878" y="5030640"/>
              <a:ext cx="1528549" cy="7062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下雪</a:t>
              </a:r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35E9E5BB-F660-43DB-BF37-03C39E9B5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092" y="4488139"/>
              <a:ext cx="713632" cy="713632"/>
            </a:xfrm>
            <a:prstGeom prst="rect">
              <a:avLst/>
            </a:prstGeom>
          </p:spPr>
        </p:pic>
      </p:grpSp>
      <p:sp>
        <p:nvSpPr>
          <p:cNvPr id="43" name="任意多边形: 形状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C0CD0F-B40C-493F-9E03-832526739F8E}"/>
              </a:ext>
            </a:extLst>
          </p:cNvPr>
          <p:cNvSpPr/>
          <p:nvPr/>
        </p:nvSpPr>
        <p:spPr>
          <a:xfrm>
            <a:off x="10971419" y="3008454"/>
            <a:ext cx="991076" cy="768068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2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18646 -0.7365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-36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10977 -0.7365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-36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19518 -0.7365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-36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33DD9D19-D450-4E02-9514-DF46E470EF83}"/>
              </a:ext>
            </a:extLst>
          </p:cNvPr>
          <p:cNvGrpSpPr/>
          <p:nvPr/>
        </p:nvGrpSpPr>
        <p:grpSpPr>
          <a:xfrm>
            <a:off x="981075" y="959713"/>
            <a:ext cx="10258425" cy="4922571"/>
            <a:chOff x="2514584" y="1207363"/>
            <a:chExt cx="7368466" cy="4922571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D647E0E2-0116-441E-BD7A-52CE82F14325}"/>
                </a:ext>
              </a:extLst>
            </p:cNvPr>
            <p:cNvSpPr/>
            <p:nvPr/>
          </p:nvSpPr>
          <p:spPr>
            <a:xfrm>
              <a:off x="2514584" y="1207363"/>
              <a:ext cx="7368466" cy="4922571"/>
            </a:xfrm>
            <a:prstGeom prst="roundRect">
              <a:avLst>
                <a:gd name="adj" fmla="val 184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16B04BE-D138-4F19-82BF-130FE1E88701}"/>
                </a:ext>
              </a:extLst>
            </p:cNvPr>
            <p:cNvGrpSpPr/>
            <p:nvPr/>
          </p:nvGrpSpPr>
          <p:grpSpPr>
            <a:xfrm>
              <a:off x="2745403" y="1393793"/>
              <a:ext cx="6886114" cy="4563122"/>
              <a:chOff x="2745403" y="1393793"/>
              <a:chExt cx="6886114" cy="4563122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FD98075B-90B6-47AB-BB77-7E946712363F}"/>
                  </a:ext>
                </a:extLst>
              </p:cNvPr>
              <p:cNvSpPr/>
              <p:nvPr/>
            </p:nvSpPr>
            <p:spPr>
              <a:xfrm>
                <a:off x="2745403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22563993-5CE9-4A8F-815D-9C87DE606B6A}"/>
                  </a:ext>
                </a:extLst>
              </p:cNvPr>
              <p:cNvSpPr/>
              <p:nvPr/>
            </p:nvSpPr>
            <p:spPr>
              <a:xfrm>
                <a:off x="6189940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aphicFrame>
        <p:nvGraphicFramePr>
          <p:cNvPr id="3" name="表格 16">
            <a:extLst>
              <a:ext uri="{FF2B5EF4-FFF2-40B4-BE49-F238E27FC236}">
                <a16:creationId xmlns:a16="http://schemas.microsoft.com/office/drawing/2014/main" id="{1391B5A8-291C-45DF-8955-06B31481C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375512"/>
              </p:ext>
            </p:extLst>
          </p:nvPr>
        </p:nvGraphicFramePr>
        <p:xfrm>
          <a:off x="1523566" y="1215428"/>
          <a:ext cx="4376713" cy="446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710">
                  <a:extLst>
                    <a:ext uri="{9D8B030D-6E8A-4147-A177-3AD203B41FA5}">
                      <a16:colId xmlns:a16="http://schemas.microsoft.com/office/drawing/2014/main" val="3120158325"/>
                    </a:ext>
                  </a:extLst>
                </a:gridCol>
                <a:gridCol w="1920003">
                  <a:extLst>
                    <a:ext uri="{9D8B030D-6E8A-4147-A177-3AD203B41FA5}">
                      <a16:colId xmlns:a16="http://schemas.microsoft.com/office/drawing/2014/main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季节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jìjié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春天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chūntiān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夏天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xiàtiān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636740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秋天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qiūtiān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04252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冬天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i="0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dōnɡtiān</a:t>
                      </a:r>
                      <a:endParaRPr lang="en-US" sz="24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983080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暖和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i="0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nuǎnhuo</a:t>
                      </a:r>
                      <a:endParaRPr lang="en-US" sz="24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222387"/>
                  </a:ext>
                </a:extLst>
              </a:tr>
            </a:tbl>
          </a:graphicData>
        </a:graphic>
      </p:graphicFrame>
      <p:graphicFrame>
        <p:nvGraphicFramePr>
          <p:cNvPr id="4" name="表格 16">
            <a:extLst>
              <a:ext uri="{FF2B5EF4-FFF2-40B4-BE49-F238E27FC236}">
                <a16:creationId xmlns:a16="http://schemas.microsoft.com/office/drawing/2014/main" id="{88519D9B-AB53-46E6-8505-2B9DBEC04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565902"/>
              </p:ext>
            </p:extLst>
          </p:nvPr>
        </p:nvGraphicFramePr>
        <p:xfrm>
          <a:off x="6329387" y="1215428"/>
          <a:ext cx="4376713" cy="446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710">
                  <a:extLst>
                    <a:ext uri="{9D8B030D-6E8A-4147-A177-3AD203B41FA5}">
                      <a16:colId xmlns:a16="http://schemas.microsoft.com/office/drawing/2014/main" val="3120158325"/>
                    </a:ext>
                  </a:extLst>
                </a:gridCol>
                <a:gridCol w="1920003">
                  <a:extLst>
                    <a:ext uri="{9D8B030D-6E8A-4147-A177-3AD203B41FA5}">
                      <a16:colId xmlns:a16="http://schemas.microsoft.com/office/drawing/2014/main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 7.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热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rè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47148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 8.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凉快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liánɡkuai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 9.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冷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lěnɡ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下雨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xiàyǔ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605763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11.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下雪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xiàxuě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296883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12.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刮风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ɡuāfēnɡ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149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4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266AEB-79C2-4FB3-A695-B335F089C008}"/>
              </a:ext>
            </a:extLst>
          </p:cNvPr>
          <p:cNvSpPr/>
          <p:nvPr/>
        </p:nvSpPr>
        <p:spPr>
          <a:xfrm>
            <a:off x="5522298" y="5277372"/>
            <a:ext cx="1147404" cy="685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/>
            <a:r>
              <a:rPr lang="en-US" altLang="zh-CN" sz="48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GO</a:t>
            </a:r>
            <a:endParaRPr lang="zh-CN" altLang="en-US" sz="4800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8" name="矩形: 圆角 3">
            <a:extLst>
              <a:ext uri="{FF2B5EF4-FFF2-40B4-BE49-F238E27FC236}">
                <a16:creationId xmlns:a16="http://schemas.microsoft.com/office/drawing/2014/main" id="{A5DC4CE7-5292-4FB3-A6AA-755D45F56422}"/>
              </a:ext>
            </a:extLst>
          </p:cNvPr>
          <p:cNvSpPr/>
          <p:nvPr/>
        </p:nvSpPr>
        <p:spPr>
          <a:xfrm>
            <a:off x="3244682" y="2033081"/>
            <a:ext cx="5721901" cy="248817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              1. 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请学生根据图片说出句子；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2.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点击图片，出现参考答案；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3.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老师带领学生读一遍。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0CA600B-0ADC-4CAB-9687-8A910E3AD7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7523" y="1272468"/>
            <a:ext cx="840202" cy="84020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4E767E1-E584-4E7B-AEEA-C4D401738933}"/>
              </a:ext>
            </a:extLst>
          </p:cNvPr>
          <p:cNvSpPr/>
          <p:nvPr/>
        </p:nvSpPr>
        <p:spPr>
          <a:xfrm>
            <a:off x="4977745" y="100515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看图说话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991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0.40157 0.0030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CDDEF5A1-521D-4065-8B25-4C3668F6EF59}"/>
              </a:ext>
            </a:extLst>
          </p:cNvPr>
          <p:cNvSpPr/>
          <p:nvPr/>
        </p:nvSpPr>
        <p:spPr>
          <a:xfrm>
            <a:off x="1382232" y="5699051"/>
            <a:ext cx="9420447" cy="893135"/>
          </a:xfrm>
          <a:prstGeom prst="round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北京一年有四个季节，春天、夏天、秋天和冬天。</a:t>
            </a:r>
          </a:p>
        </p:txBody>
      </p:sp>
    </p:spTree>
    <p:extLst>
      <p:ext uri="{BB962C8B-B14F-4D97-AF65-F5344CB8AC3E}">
        <p14:creationId xmlns:p14="http://schemas.microsoft.com/office/powerpoint/2010/main" val="11421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DC5B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C5B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360F3AA-5A22-47C3-8CDF-ADAE61559734}"/>
              </a:ext>
            </a:extLst>
          </p:cNvPr>
          <p:cNvSpPr/>
          <p:nvPr/>
        </p:nvSpPr>
        <p:spPr>
          <a:xfrm>
            <a:off x="1382232" y="5699051"/>
            <a:ext cx="9420447" cy="893135"/>
          </a:xfrm>
          <a:prstGeom prst="round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北京的春天很暖和，常常刮风。</a:t>
            </a:r>
          </a:p>
        </p:txBody>
      </p:sp>
    </p:spTree>
    <p:extLst>
      <p:ext uri="{BB962C8B-B14F-4D97-AF65-F5344CB8AC3E}">
        <p14:creationId xmlns:p14="http://schemas.microsoft.com/office/powerpoint/2010/main" val="346490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DC5B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C5B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AD94836-C003-46EC-A823-D1DB06082880}"/>
              </a:ext>
            </a:extLst>
          </p:cNvPr>
          <p:cNvSpPr/>
          <p:nvPr/>
        </p:nvSpPr>
        <p:spPr>
          <a:xfrm>
            <a:off x="1382232" y="5699051"/>
            <a:ext cx="9420447" cy="893135"/>
          </a:xfrm>
          <a:prstGeom prst="round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北京的夏天很热，有时候会下雨。</a:t>
            </a:r>
          </a:p>
        </p:txBody>
      </p:sp>
    </p:spTree>
    <p:extLst>
      <p:ext uri="{BB962C8B-B14F-4D97-AF65-F5344CB8AC3E}">
        <p14:creationId xmlns:p14="http://schemas.microsoft.com/office/powerpoint/2010/main" val="117405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DC5B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C5B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F798A119-1889-4FAE-A206-D1F0A1819787}"/>
              </a:ext>
            </a:extLst>
          </p:cNvPr>
          <p:cNvSpPr/>
          <p:nvPr/>
        </p:nvSpPr>
        <p:spPr>
          <a:xfrm>
            <a:off x="1382232" y="5699051"/>
            <a:ext cx="9420447" cy="893135"/>
          </a:xfrm>
          <a:prstGeom prst="round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北京的秋天很凉快，景色最美。</a:t>
            </a:r>
          </a:p>
        </p:txBody>
      </p:sp>
    </p:spTree>
    <p:extLst>
      <p:ext uri="{BB962C8B-B14F-4D97-AF65-F5344CB8AC3E}">
        <p14:creationId xmlns:p14="http://schemas.microsoft.com/office/powerpoint/2010/main" val="324757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DC5B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C5B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2D50DD36-AEF5-41B5-996A-A16AE6174977}"/>
              </a:ext>
            </a:extLst>
          </p:cNvPr>
          <p:cNvSpPr/>
          <p:nvPr/>
        </p:nvSpPr>
        <p:spPr>
          <a:xfrm>
            <a:off x="1382232" y="5699051"/>
            <a:ext cx="9420447" cy="893135"/>
          </a:xfrm>
          <a:prstGeom prst="round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北京的冬天很冷，有时候会下雪。</a:t>
            </a:r>
          </a:p>
        </p:txBody>
      </p:sp>
    </p:spTree>
    <p:extLst>
      <p:ext uri="{BB962C8B-B14F-4D97-AF65-F5344CB8AC3E}">
        <p14:creationId xmlns:p14="http://schemas.microsoft.com/office/powerpoint/2010/main" val="60275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DC5B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C5B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  <a:extLst>
              <a:ext uri="{FF2B5EF4-FFF2-40B4-BE49-F238E27FC236}">
                <a16:creationId xmlns:a16="http://schemas.microsoft.com/office/drawing/2014/main" id="{400DF77A-D064-47B8-84F1-7947D75E3D47}"/>
              </a:ext>
            </a:extLst>
          </p:cNvPr>
          <p:cNvSpPr/>
          <p:nvPr/>
        </p:nvSpPr>
        <p:spPr>
          <a:xfrm>
            <a:off x="3324225" y="5924550"/>
            <a:ext cx="5686425" cy="428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点击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获取对外汉语教学资源，让你的课堂更精彩！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48AD1DA-CA4E-4C49-ADEC-A4958A905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807" y="1271852"/>
            <a:ext cx="3796780" cy="379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4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季节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accent3">
                    <a:lumMod val="7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jìjié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CCBDE73-8620-43FF-9686-8C2073FAF9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601" y="1714500"/>
            <a:ext cx="524786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42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春天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chūntiān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9B79CFD-20A0-404E-BAE7-C1E706BD11BD}"/>
              </a:ext>
            </a:extLst>
          </p:cNvPr>
          <p:cNvSpPr/>
          <p:nvPr/>
        </p:nvSpPr>
        <p:spPr>
          <a:xfrm>
            <a:off x="6324137" y="1714500"/>
            <a:ext cx="5247860" cy="3429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56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夏天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xiàtiān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08DC707-5010-4A6E-A56C-88204624DD56}"/>
              </a:ext>
            </a:extLst>
          </p:cNvPr>
          <p:cNvSpPr/>
          <p:nvPr/>
        </p:nvSpPr>
        <p:spPr>
          <a:xfrm>
            <a:off x="6324137" y="1714500"/>
            <a:ext cx="5247860" cy="3429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89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秋天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qiūtiān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8D7EC2A-E4FD-4A22-B5A1-F07F0B65F7E0}"/>
              </a:ext>
            </a:extLst>
          </p:cNvPr>
          <p:cNvSpPr/>
          <p:nvPr/>
        </p:nvSpPr>
        <p:spPr>
          <a:xfrm>
            <a:off x="6324137" y="1714500"/>
            <a:ext cx="5247860" cy="3429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132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冬天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dōnɡtiān</a:t>
            </a:r>
            <a:endParaRPr lang="en-US" altLang="zh-CN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05A056D-A8B0-4215-995B-775B4B359A88}"/>
              </a:ext>
            </a:extLst>
          </p:cNvPr>
          <p:cNvSpPr/>
          <p:nvPr/>
        </p:nvSpPr>
        <p:spPr>
          <a:xfrm>
            <a:off x="6324137" y="1714500"/>
            <a:ext cx="5247860" cy="3429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121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暖和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nuǎnhuo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BE407A1-D4A4-4075-9B07-56930E7D1988}"/>
              </a:ext>
            </a:extLst>
          </p:cNvPr>
          <p:cNvSpPr/>
          <p:nvPr/>
        </p:nvSpPr>
        <p:spPr>
          <a:xfrm>
            <a:off x="6324137" y="1714500"/>
            <a:ext cx="5247860" cy="3429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500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热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rè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977EC94-9FD8-4CE5-94A7-485380C0E6D7}"/>
              </a:ext>
            </a:extLst>
          </p:cNvPr>
          <p:cNvSpPr/>
          <p:nvPr/>
        </p:nvSpPr>
        <p:spPr>
          <a:xfrm>
            <a:off x="6324137" y="1714500"/>
            <a:ext cx="5247860" cy="3429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495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472C4">
            <a:alpha val="34118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arrow" w="med" len="med"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spDef>
    <a:txDef>
      <a:spPr>
        <a:noFill/>
      </a:spPr>
      <a:bodyPr wrap="none" rtlCol="0">
        <a:spAutoFit/>
      </a:bodyPr>
      <a:lstStyle>
        <a:defPPr algn="l">
          <a:defRPr sz="3200" dirty="0" smtClean="0">
            <a:latin typeface="楷体" panose="02010609060101010101" pitchFamily="49" charset="-122"/>
            <a:ea typeface="楷体" panose="02010609060101010101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242</Words>
  <Application>Microsoft Office PowerPoint</Application>
  <PresentationFormat>宽屏</PresentationFormat>
  <Paragraphs>80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Calibri</vt:lpstr>
      <vt:lpstr>Calibri Light</vt:lpstr>
      <vt:lpstr>GB Pinyinok-B</vt:lpstr>
      <vt:lpstr>KaiTi</vt:lpstr>
      <vt:lpstr>等线</vt:lpstr>
      <vt:lpstr>黑体</vt:lpstr>
      <vt:lpstr>楷体</vt:lpstr>
      <vt:lpstr>字魂70号-灵悦黑体</vt:lpstr>
      <vt:lpstr>Office 主题​​</vt:lpstr>
      <vt:lpstr>1_Office 主题​​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汉语圈</dc:creator>
  <cp:lastModifiedBy>杨 孜孜</cp:lastModifiedBy>
  <cp:revision>807</cp:revision>
  <dcterms:created xsi:type="dcterms:W3CDTF">2020-02-03T08:18:58Z</dcterms:created>
  <dcterms:modified xsi:type="dcterms:W3CDTF">2020-03-30T04:12:59Z</dcterms:modified>
</cp:coreProperties>
</file>