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87" r:id="rId2"/>
  </p:sldMasterIdLst>
  <p:sldIdLst>
    <p:sldId id="371" r:id="rId3"/>
    <p:sldId id="267" r:id="rId4"/>
    <p:sldId id="388" r:id="rId5"/>
    <p:sldId id="436" r:id="rId6"/>
    <p:sldId id="437" r:id="rId7"/>
    <p:sldId id="438" r:id="rId8"/>
    <p:sldId id="439" r:id="rId9"/>
    <p:sldId id="440" r:id="rId10"/>
    <p:sldId id="441" r:id="rId11"/>
    <p:sldId id="443" r:id="rId12"/>
    <p:sldId id="256" r:id="rId13"/>
    <p:sldId id="460" r:id="rId14"/>
    <p:sldId id="461" r:id="rId15"/>
    <p:sldId id="462" r:id="rId16"/>
    <p:sldId id="463" r:id="rId17"/>
    <p:sldId id="467" r:id="rId18"/>
    <p:sldId id="466" r:id="rId19"/>
    <p:sldId id="465" r:id="rId20"/>
    <p:sldId id="469" r:id="rId21"/>
    <p:sldId id="310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CC8"/>
    <a:srgbClr val="EFC099"/>
    <a:srgbClr val="F3CFB2"/>
    <a:srgbClr val="42A94D"/>
    <a:srgbClr val="0E4E28"/>
    <a:srgbClr val="FCFEE7"/>
    <a:srgbClr val="A9C583"/>
    <a:srgbClr val="CAE8E3"/>
    <a:srgbClr val="F8DDD9"/>
    <a:srgbClr val="F3F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5" autoAdjust="0"/>
    <p:restoredTop sz="94660"/>
  </p:normalViewPr>
  <p:slideViewPr>
    <p:cSldViewPr snapToGrid="0" showGuides="1">
      <p:cViewPr varScale="1">
        <p:scale>
          <a:sx n="125" d="100"/>
          <a:sy n="125" d="100"/>
        </p:scale>
        <p:origin x="102" y="222"/>
      </p:cViewPr>
      <p:guideLst>
        <p:guide orient="horz" pos="316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1422C40-4458-41F9-8F7D-D83738991BA4}"/>
              </a:ext>
            </a:extLst>
          </p:cNvPr>
          <p:cNvGrpSpPr/>
          <p:nvPr userDrawn="1"/>
        </p:nvGrpSpPr>
        <p:grpSpPr>
          <a:xfrm>
            <a:off x="4838299" y="2171299"/>
            <a:ext cx="2515402" cy="2515402"/>
            <a:chOff x="4504523" y="2515144"/>
            <a:chExt cx="2515402" cy="25154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B3399E6-F81A-489C-8DF5-BA187F09C53C}"/>
                </a:ext>
              </a:extLst>
            </p:cNvPr>
            <p:cNvSpPr/>
            <p:nvPr/>
          </p:nvSpPr>
          <p:spPr>
            <a:xfrm>
              <a:off x="4504523" y="2515144"/>
              <a:ext cx="2515402" cy="2515402"/>
            </a:xfrm>
            <a:prstGeom prst="rect">
              <a:avLst/>
            </a:prstGeom>
            <a:noFill/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" name="直接连接符 3">
              <a:extLst>
                <a:ext uri="{FF2B5EF4-FFF2-40B4-BE49-F238E27FC236}">
                  <a16:creationId xmlns:a16="http://schemas.microsoft.com/office/drawing/2014/main" id="{282563AB-880A-4068-8972-40332ACF8FD0}"/>
                </a:ext>
              </a:extLst>
            </p:cNvPr>
            <p:cNvCxnSpPr>
              <a:cxnSpLocks/>
              <a:stCxn id="3" idx="1"/>
              <a:endCxn id="3" idx="3"/>
            </p:cNvCxnSpPr>
            <p:nvPr/>
          </p:nvCxnSpPr>
          <p:spPr>
            <a:xfrm>
              <a:off x="4504523" y="3772845"/>
              <a:ext cx="251540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>
              <a:extLst>
                <a:ext uri="{FF2B5EF4-FFF2-40B4-BE49-F238E27FC236}">
                  <a16:creationId xmlns:a16="http://schemas.microsoft.com/office/drawing/2014/main" id="{66005212-7D24-4872-A89C-51C41E01C8CE}"/>
                </a:ext>
              </a:extLst>
            </p:cNvPr>
            <p:cNvCxnSpPr>
              <a:stCxn id="3" idx="0"/>
              <a:endCxn id="3" idx="2"/>
            </p:cNvCxnSpPr>
            <p:nvPr/>
          </p:nvCxnSpPr>
          <p:spPr>
            <a:xfrm>
              <a:off x="5762224" y="2515144"/>
              <a:ext cx="0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>
              <a:extLst>
                <a:ext uri="{FF2B5EF4-FFF2-40B4-BE49-F238E27FC236}">
                  <a16:creationId xmlns:a16="http://schemas.microsoft.com/office/drawing/2014/main" id="{2AB2D150-C8DB-49CE-BFE8-90F68E2F805B}"/>
                </a:ext>
              </a:extLst>
            </p:cNvPr>
            <p:cNvCxnSpPr/>
            <p:nvPr/>
          </p:nvCxnSpPr>
          <p:spPr>
            <a:xfrm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8819C65B-ED63-465A-A018-8DD7B1055651}"/>
                </a:ext>
              </a:extLst>
            </p:cNvPr>
            <p:cNvCxnSpPr/>
            <p:nvPr/>
          </p:nvCxnSpPr>
          <p:spPr>
            <a:xfrm flipH="1">
              <a:off x="4504523" y="2515144"/>
              <a:ext cx="2515402" cy="251540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图片 7">
            <a:extLst>
              <a:ext uri="{FF2B5EF4-FFF2-40B4-BE49-F238E27FC236}">
                <a16:creationId xmlns:a16="http://schemas.microsoft.com/office/drawing/2014/main" id="{043CE8F3-46E6-4526-8170-2F3F77F171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12" name="矩形 11" hidden="1">
            <a:extLst>
              <a:ext uri="{FF2B5EF4-FFF2-40B4-BE49-F238E27FC236}">
                <a16:creationId xmlns:a16="http://schemas.microsoft.com/office/drawing/2014/main" id="{EA11DDB3-DB04-4717-8EC0-A4540941079E}"/>
              </a:ext>
            </a:extLst>
          </p:cNvPr>
          <p:cNvSpPr/>
          <p:nvPr userDrawn="1"/>
        </p:nvSpPr>
        <p:spPr>
          <a:xfrm>
            <a:off x="4967111" y="2300111"/>
            <a:ext cx="2257778" cy="2257778"/>
          </a:xfrm>
          <a:prstGeom prst="rect">
            <a:avLst/>
          </a:prstGeom>
          <a:blipFill dpi="0" rotWithShape="1">
            <a:blip r:embed="rId3" cstate="screen">
              <a:alphaModFix amt="15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08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11A8FA-0A62-4501-A572-AA9EFD7E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7F6900-855B-4CAF-893B-D6D488DA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9C861B-5425-42C8-A61E-314E2C24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DA3126-4220-4CB8-B65F-946CD334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B4987F-F2D7-47F6-B579-31036BF8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2E4517-8079-406B-8791-8BCA842A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27FB27E-DBC5-4966-9E57-CFA99A32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0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字, 纵横字谜&#10;&#10;自动生成的说明">
            <a:extLst>
              <a:ext uri="{FF2B5EF4-FFF2-40B4-BE49-F238E27FC236}">
                <a16:creationId xmlns:a16="http://schemas.microsoft.com/office/drawing/2014/main" id="{BDD40987-8530-44A5-BF55-7B243099E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6475" y="1277332"/>
            <a:ext cx="3794288" cy="379428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ABB2D3-92DF-4369-9AD5-59CD33E4B7A4}"/>
              </a:ext>
            </a:extLst>
          </p:cNvPr>
          <p:cNvSpPr txBox="1"/>
          <p:nvPr userDrawn="1"/>
        </p:nvSpPr>
        <p:spPr>
          <a:xfrm>
            <a:off x="3754258" y="528828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更多资源推送，敬请关注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6F7CE1-DE57-46F9-A707-994810462EC0}"/>
              </a:ext>
            </a:extLst>
          </p:cNvPr>
          <p:cNvSpPr txBox="1"/>
          <p:nvPr userDrawn="1"/>
        </p:nvSpPr>
        <p:spPr>
          <a:xfrm>
            <a:off x="4280043" y="6369766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www.zzchinese.com </a:t>
            </a:r>
            <a:r>
              <a:rPr lang="zh-CN" altLang="en-US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课件下载</a:t>
            </a:r>
            <a:endParaRPr lang="en-US" sz="20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0106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B9715-6F18-4C9D-993A-C8364B1C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C300BE-937C-4FF7-9899-22CE8ABA9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5831AC-35A1-4334-BF25-E1716D4A5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AEF11F-C687-4086-B725-DF97E822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DCFD28-1603-47C1-A450-7AED3067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095EA4-06CC-4302-9732-D1D686E6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84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E2986-106D-428D-841E-13327898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F3BEE-6C6A-407C-8847-963336AD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1D0E0-5C56-4F40-9058-18FF5363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63EB2D-37BF-4D8D-AED5-002337A6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7E4E18-A5F6-44FC-8B46-DE9381E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9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FF1383D-F63E-43C3-B0B9-EAB81FD86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B7B83E-F3DB-40C6-BC4B-CA2A78B95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69350-13E5-4899-8454-15F041D0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F6D221-1BBC-4F2A-9A8A-FFE7149A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64E636-C36F-4E84-AAE0-BCE55E80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74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4" name="矩形: 圆角 3">
            <a:extLst>
              <a:ext uri="{FF2B5EF4-FFF2-40B4-BE49-F238E27FC236}">
                <a16:creationId xmlns:a16="http://schemas.microsoft.com/office/drawing/2014/main" id="{0F7F8710-5599-4809-9E21-3EDA3FB759CA}"/>
              </a:ext>
            </a:extLst>
          </p:cNvPr>
          <p:cNvSpPr/>
          <p:nvPr userDrawn="1"/>
        </p:nvSpPr>
        <p:spPr>
          <a:xfrm>
            <a:off x="1290177" y="1018681"/>
            <a:ext cx="4381877" cy="3449370"/>
          </a:xfrm>
          <a:prstGeom prst="roundRect">
            <a:avLst>
              <a:gd name="adj" fmla="val 7218"/>
            </a:avLst>
          </a:prstGeom>
          <a:solidFill>
            <a:srgbClr val="FCFEE7"/>
          </a:solidFill>
          <a:ln w="38100">
            <a:solidFill>
              <a:srgbClr val="0E4E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595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F1FB1D6-AE80-42DE-88BB-DA893FF8B846}"/>
              </a:ext>
            </a:extLst>
          </p:cNvPr>
          <p:cNvSpPr/>
          <p:nvPr userDrawn="1"/>
        </p:nvSpPr>
        <p:spPr>
          <a:xfrm>
            <a:off x="6096000" y="9536"/>
            <a:ext cx="6096000" cy="6858000"/>
          </a:xfrm>
          <a:prstGeom prst="rect">
            <a:avLst/>
          </a:prstGeom>
          <a:solidFill>
            <a:srgbClr val="FCF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A90C2A19-0070-43E9-BA8A-EA17E7684C89}"/>
              </a:ext>
            </a:extLst>
          </p:cNvPr>
          <p:cNvSpPr/>
          <p:nvPr userDrawn="1"/>
        </p:nvSpPr>
        <p:spPr>
          <a:xfrm>
            <a:off x="6857811" y="1567657"/>
            <a:ext cx="4381877" cy="3449370"/>
          </a:xfrm>
          <a:prstGeom prst="roundRect">
            <a:avLst>
              <a:gd name="adj" fmla="val 7218"/>
            </a:avLst>
          </a:prstGeom>
          <a:solidFill>
            <a:srgbClr val="FCFEE7"/>
          </a:solidFill>
          <a:ln w="38100">
            <a:solidFill>
              <a:srgbClr val="0E4E2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349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940D5-0392-46BD-A142-AD2126D28DB3}"/>
              </a:ext>
            </a:extLst>
          </p:cNvPr>
          <p:cNvSpPr txBox="1"/>
          <p:nvPr userDrawn="1"/>
        </p:nvSpPr>
        <p:spPr>
          <a:xfrm>
            <a:off x="4977745" y="104023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版权声明</a:t>
            </a:r>
            <a:endParaRPr lang="en-US" sz="4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DAA65F-8A68-4F7B-BCFA-D1082062470E}"/>
              </a:ext>
            </a:extLst>
          </p:cNvPr>
          <p:cNvSpPr txBox="1"/>
          <p:nvPr userDrawn="1"/>
        </p:nvSpPr>
        <p:spPr>
          <a:xfrm>
            <a:off x="1652149" y="1999327"/>
            <a:ext cx="8887701" cy="3670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本作品由汉语圈平台原创，版权归孜孜华文教育科技（北京）有限公司。仅供汉语圈平台用户在个人教学中使用，禁止擅自转发传播，禁止商用，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机构商用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请联系官方微信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ID:18610241709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kern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支付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授权费，违者必究。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5607B8-A002-48D4-8D9A-CE8D54675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604" y="6146800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731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2">
            <a:extLst>
              <a:ext uri="{FF2B5EF4-FFF2-40B4-BE49-F238E27FC236}">
                <a16:creationId xmlns:a16="http://schemas.microsoft.com/office/drawing/2014/main" id="{804B8B6F-1A79-45C3-AED1-AD2FB66A674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chemeClr val="accent4">
              <a:lumMod val="20000"/>
              <a:lumOff val="8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D9783F2-DBA6-4072-920C-28A12ADF9557}"/>
              </a:ext>
            </a:extLst>
          </p:cNvPr>
          <p:cNvSpPr/>
          <p:nvPr/>
        </p:nvSpPr>
        <p:spPr>
          <a:xfrm>
            <a:off x="0" y="2679405"/>
            <a:ext cx="12192000" cy="4178595"/>
          </a:xfrm>
          <a:prstGeom prst="rect">
            <a:avLst/>
          </a:prstGeom>
          <a:solidFill>
            <a:schemeClr val="accent2">
              <a:lumMod val="50000"/>
              <a:alpha val="3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06C70A1-6332-471E-9426-E31B889DB8DB}"/>
              </a:ext>
            </a:extLst>
          </p:cNvPr>
          <p:cNvSpPr/>
          <p:nvPr userDrawn="1"/>
        </p:nvSpPr>
        <p:spPr>
          <a:xfrm>
            <a:off x="0" y="4869712"/>
            <a:ext cx="12192000" cy="1988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57A7F806-C58B-494B-B972-200A6C525BF3}"/>
              </a:ext>
            </a:extLst>
          </p:cNvPr>
          <p:cNvSpPr/>
          <p:nvPr userDrawn="1"/>
        </p:nvSpPr>
        <p:spPr>
          <a:xfrm>
            <a:off x="6096001" y="5007935"/>
            <a:ext cx="5993218" cy="1640322"/>
          </a:xfrm>
          <a:prstGeom prst="roundRect">
            <a:avLst>
              <a:gd name="adj" fmla="val 11212"/>
            </a:avLst>
          </a:prstGeom>
          <a:solidFill>
            <a:schemeClr val="bg1">
              <a:alpha val="7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5F67E958-D3FE-42F3-9DD4-4D9D176D5101}"/>
              </a:ext>
            </a:extLst>
          </p:cNvPr>
          <p:cNvCxnSpPr>
            <a:cxnSpLocks/>
          </p:cNvCxnSpPr>
          <p:nvPr userDrawn="1"/>
        </p:nvCxnSpPr>
        <p:spPr>
          <a:xfrm>
            <a:off x="-10633" y="2679405"/>
            <a:ext cx="12202633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44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3CF5434-5041-4587-A0B8-CCA687D286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3" name="椭圆 2">
            <a:extLst>
              <a:ext uri="{FF2B5EF4-FFF2-40B4-BE49-F238E27FC236}">
                <a16:creationId xmlns:a16="http://schemas.microsoft.com/office/drawing/2014/main" id="{36129CF4-11E9-49D0-8FC6-AF82929D0F7B}"/>
              </a:ext>
            </a:extLst>
          </p:cNvPr>
          <p:cNvSpPr/>
          <p:nvPr userDrawn="1"/>
        </p:nvSpPr>
        <p:spPr>
          <a:xfrm>
            <a:off x="1724531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ECC70C1E-E854-4925-AAA9-EFEA98895A17}"/>
              </a:ext>
            </a:extLst>
          </p:cNvPr>
          <p:cNvSpPr/>
          <p:nvPr userDrawn="1"/>
        </p:nvSpPr>
        <p:spPr>
          <a:xfrm>
            <a:off x="4039942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38E40265-4A8D-444A-A9BC-B0E7B9D885E1}"/>
              </a:ext>
            </a:extLst>
          </p:cNvPr>
          <p:cNvSpPr/>
          <p:nvPr userDrawn="1"/>
        </p:nvSpPr>
        <p:spPr>
          <a:xfrm>
            <a:off x="6355353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59A0265-F01D-413E-9BFD-CFF7727A547A}"/>
              </a:ext>
            </a:extLst>
          </p:cNvPr>
          <p:cNvSpPr/>
          <p:nvPr userDrawn="1"/>
        </p:nvSpPr>
        <p:spPr>
          <a:xfrm>
            <a:off x="8670763" y="2286000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558581FF-960B-40CF-B397-8D530F6B01D4}"/>
              </a:ext>
            </a:extLst>
          </p:cNvPr>
          <p:cNvSpPr/>
          <p:nvPr userDrawn="1"/>
        </p:nvSpPr>
        <p:spPr>
          <a:xfrm>
            <a:off x="1724531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21E2864-7AB4-455E-B3C3-15A30BA697DF}"/>
              </a:ext>
            </a:extLst>
          </p:cNvPr>
          <p:cNvSpPr/>
          <p:nvPr userDrawn="1"/>
        </p:nvSpPr>
        <p:spPr>
          <a:xfrm>
            <a:off x="4039942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B1A6392-569A-4510-8DC4-FEA06B7D559E}"/>
              </a:ext>
            </a:extLst>
          </p:cNvPr>
          <p:cNvSpPr/>
          <p:nvPr userDrawn="1"/>
        </p:nvSpPr>
        <p:spPr>
          <a:xfrm>
            <a:off x="6355353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466568E7-0250-4413-90C6-CA98D9656861}"/>
              </a:ext>
            </a:extLst>
          </p:cNvPr>
          <p:cNvSpPr/>
          <p:nvPr userDrawn="1"/>
        </p:nvSpPr>
        <p:spPr>
          <a:xfrm>
            <a:off x="8670763" y="248652"/>
            <a:ext cx="1796716" cy="1796716"/>
          </a:xfrm>
          <a:prstGeom prst="ellipse">
            <a:avLst/>
          </a:prstGeom>
          <a:solidFill>
            <a:schemeClr val="accent2">
              <a:lumMod val="60000"/>
              <a:lumOff val="40000"/>
              <a:alpha val="7411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1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2D9433-63E2-489C-82F8-7828861E5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5FDDB98-FE0A-45CD-95BC-6A1FCF43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1FE2B1A-EC12-4957-BE71-8AA194F5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CCD3E89-0716-444B-8138-21D786C43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10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03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46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7788-F7AC-4C43-B470-240A6949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C58D67-C919-4659-8749-252DB3B4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384FA4-B832-4C46-B52D-A253D061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343E36-18EF-4C09-9322-91C2F516E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AB60005-E7ED-48EB-9067-F3EC4C18C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AD9E3E-B8C2-4E26-BC7F-461E131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391B37-C498-4CB3-B1D4-8CB147E7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57151D3-EB2B-4D72-807C-17175B98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9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4E839F-43F5-455C-9EE6-D2FB8835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EFFA8-CD78-4216-BBAE-0F48D6762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2D3D2F-5C13-4979-95B3-CD84A2DD5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64C27-56B3-405D-88B2-26624AE20B8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7BBDD1-9CCB-470B-B0EE-F3E153A8F8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EB9934-EB9A-4EC4-8226-820F5CDAF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8306-D684-481B-A0E5-897579ED02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19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79" r:id="rId5"/>
    <p:sldLayoutId id="2147483678" r:id="rId6"/>
    <p:sldLayoutId id="2147483708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181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7" r:id="rId9"/>
    <p:sldLayoutId id="214748369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4.wdp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5.wdp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6.wdp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7.wdp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6.xml"/><Relationship Id="rId5" Type="http://schemas.microsoft.com/office/2007/relationships/hdphoto" Target="../media/hdphoto8.wdp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zchinese.com/?dist=1d3b7eyJhaWQiOjEzMTYxMzI3LCJpZCI6NH0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2939B04-DCCE-4A7A-A34C-C4DBFC76EE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6164" y="4976067"/>
            <a:ext cx="1564944" cy="15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杯子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bēizi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D3F91B4-5097-4861-9FA4-973A5A70A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28" b="91829" l="9978" r="89800">
                        <a14:foregroundMark x1="43681" y1="91829" x2="49224" y2="91440"/>
                        <a14:foregroundMark x1="40133" y1="39689" x2="43237" y2="361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73983" y="2425826"/>
            <a:ext cx="2749534" cy="15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98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42A94D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algn="ctr"/>
            <a:r>
              <a:rPr lang="en-US" altLang="zh-CN" sz="4800" dirty="0"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GO</a:t>
            </a:r>
            <a:endParaRPr lang="zh-CN" altLang="en-US" sz="4800" dirty="0"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sp>
        <p:nvSpPr>
          <p:cNvPr id="8" name="矩形: 圆角 3">
            <a:extLst>
              <a:ext uri="{FF2B5EF4-FFF2-40B4-BE49-F238E27FC236}">
                <a16:creationId xmlns:a16="http://schemas.microsoft.com/office/drawing/2014/main" id="{A5DC4CE7-5292-4FB3-A6AA-755D45F56422}"/>
              </a:ext>
            </a:extLst>
          </p:cNvPr>
          <p:cNvSpPr/>
          <p:nvPr/>
        </p:nvSpPr>
        <p:spPr>
          <a:xfrm>
            <a:off x="1770720" y="2033081"/>
            <a:ext cx="8660655" cy="2488172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50000"/>
              </a:lnSpc>
              <a:spcBef>
                <a:spcPts val="12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               1. 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请学生根据图片选择正确的词语；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点击右侧词语，如果选择正确，图片下方出现量词；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3.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点击量词，如果选择正确，出现答案，然后点击箭头到下一页；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  <a:p>
            <a:pPr marL="720000" lvl="0"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4.</a:t>
            </a:r>
            <a:r>
              <a:rPr lang="zh-CN" altLang="en-US" sz="2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如果选择错误，重新选择。</a:t>
            </a:r>
            <a:endParaRPr lang="en-US" altLang="zh-CN" sz="2000" dirty="0">
              <a:solidFill>
                <a:prstClr val="black"/>
              </a:solidFill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11A1AF9-B991-4740-8DE4-53CF22CC839C}"/>
              </a:ext>
            </a:extLst>
          </p:cNvPr>
          <p:cNvSpPr/>
          <p:nvPr/>
        </p:nvSpPr>
        <p:spPr>
          <a:xfrm>
            <a:off x="4729034" y="1005157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餐具</a:t>
            </a:r>
            <a:r>
              <a:rPr lang="en-US" altLang="zh-CN" sz="4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+</a:t>
            </a:r>
            <a:r>
              <a:rPr lang="zh-CN" altLang="en-US" sz="40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量词</a:t>
            </a:r>
            <a:endParaRPr lang="zh-CN" altLang="en-US" sz="40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8090F46-75C1-4C61-9399-E30E48CA81F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5874" y="802344"/>
            <a:ext cx="1586102" cy="158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56615 -0.0018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双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叉子</a:t>
            </a: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982579AF-7C23-42ED-A1E8-2BB3236A9B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40388" y="1832986"/>
            <a:ext cx="2834886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5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刀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AA8F505D-54D8-4B1A-B8BA-D4E16D221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2727" y1="30584" x2="36162" y2="353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25562" y="1832986"/>
            <a:ext cx="3017782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05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双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勺子</a:t>
            </a: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72CAE458-6B42-4CE5-85C8-3A3FEDF3D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81111" y="1985398"/>
            <a:ext cx="2920237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5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双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双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筷子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A7BC8380-6A06-404D-9123-1C1D312622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5934" y1="56357" x2="30330" y2="563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01354" y="1942454"/>
            <a:ext cx="2773920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6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碗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D8B30A9E-D626-4685-834B-71AB8B709F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056555" y="1832986"/>
            <a:ext cx="2749534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5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双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盘子</a:t>
            </a:r>
          </a:p>
        </p:txBody>
      </p:sp>
      <p:pic>
        <p:nvPicPr>
          <p:cNvPr id="39" name="图片 38">
            <a:extLst>
              <a:ext uri="{FF2B5EF4-FFF2-40B4-BE49-F238E27FC236}">
                <a16:creationId xmlns:a16="http://schemas.microsoft.com/office/drawing/2014/main" id="{5082CE20-5A68-4BFA-B6E2-10AC00E4C44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4170" t="27902" r="14170" b="14170"/>
          <a:stretch/>
        </p:blipFill>
        <p:spPr>
          <a:xfrm>
            <a:off x="2003429" y="2202703"/>
            <a:ext cx="2948938" cy="135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5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chemeClr val="accent6">
                      <a:lumMod val="50000"/>
                    </a:schemeClr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</a:t>
              </a:r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瓶子</a:t>
            </a: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4A2D4B38-2EBE-47A0-B303-6A97C45DC07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6383" r="94681">
                        <a14:foregroundMark x1="49291" y1="58049" x2="36525" y2="49024"/>
                        <a14:foregroundMark x1="36525" y1="49024" x2="20922" y2="42683"/>
                        <a14:foregroundMark x1="20922" y1="42683" x2="6383" y2="50732"/>
                        <a14:foregroundMark x1="6383" y1="50732" x2="6383" y2="50976"/>
                        <a14:foregroundMark x1="94681" y1="50244" x2="91135" y2="50732"/>
                        <a14:foregroundMark x1="41135" y1="53415" x2="37234" y2="56585"/>
                        <a14:backgroundMark x1="57447" y1="65854" x2="51418" y2="67561"/>
                        <a14:backgroundMark x1="72340" y1="39024" x2="68440" y2="38293"/>
                        <a14:backgroundMark x1="47163" y1="37317" x2="47163" y2="373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30100" b="30295"/>
          <a:stretch/>
        </p:blipFill>
        <p:spPr>
          <a:xfrm rot="16200000">
            <a:off x="2076570" y="2065562"/>
            <a:ext cx="2686425" cy="154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36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ADE837-442E-496F-A94A-747D2774F35E}"/>
              </a:ext>
            </a:extLst>
          </p:cNvPr>
          <p:cNvSpPr/>
          <p:nvPr/>
        </p:nvSpPr>
        <p:spPr>
          <a:xfrm>
            <a:off x="6956385" y="0"/>
            <a:ext cx="5235615" cy="6858000"/>
          </a:xfrm>
          <a:prstGeom prst="rect">
            <a:avLst/>
          </a:prstGeom>
          <a:solidFill>
            <a:srgbClr val="42A9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答案1">
            <a:extLst>
              <a:ext uri="{FF2B5EF4-FFF2-40B4-BE49-F238E27FC236}">
                <a16:creationId xmlns:a16="http://schemas.microsoft.com/office/drawing/2014/main" id="{8CC906CF-786B-4C2F-B24C-FDF49C9B2850}"/>
              </a:ext>
            </a:extLst>
          </p:cNvPr>
          <p:cNvGrpSpPr/>
          <p:nvPr/>
        </p:nvGrpSpPr>
        <p:grpSpPr>
          <a:xfrm>
            <a:off x="7132563" y="686743"/>
            <a:ext cx="2181885" cy="977775"/>
            <a:chOff x="6741815" y="4789280"/>
            <a:chExt cx="2181885" cy="977775"/>
          </a:xfrm>
        </p:grpSpPr>
        <p:sp>
          <p:nvSpPr>
            <p:cNvPr id="15" name="矩形: 圆角 14">
              <a:extLst>
                <a:ext uri="{FF2B5EF4-FFF2-40B4-BE49-F238E27FC236}">
                  <a16:creationId xmlns:a16="http://schemas.microsoft.com/office/drawing/2014/main" id="{3F6A73C1-EF9F-4805-B71A-B0F6C797203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刀</a:t>
              </a:r>
            </a:p>
          </p:txBody>
        </p:sp>
        <p:sp>
          <p:nvSpPr>
            <p:cNvPr id="16" name="椭圆 15">
              <a:extLst>
                <a:ext uri="{FF2B5EF4-FFF2-40B4-BE49-F238E27FC236}">
                  <a16:creationId xmlns:a16="http://schemas.microsoft.com/office/drawing/2014/main" id="{C6FCE083-5679-4BD9-A486-7EE4CC4EDAD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endParaRPr lang="zh-CN" altLang="en-US" dirty="0"/>
            </a:p>
          </p:txBody>
        </p:sp>
      </p:grpSp>
      <p:grpSp>
        <p:nvGrpSpPr>
          <p:cNvPr id="17" name="答案2">
            <a:extLst>
              <a:ext uri="{FF2B5EF4-FFF2-40B4-BE49-F238E27FC236}">
                <a16:creationId xmlns:a16="http://schemas.microsoft.com/office/drawing/2014/main" id="{7FA036F7-5F81-48A4-8AA6-1C00D287DE14}"/>
              </a:ext>
            </a:extLst>
          </p:cNvPr>
          <p:cNvGrpSpPr/>
          <p:nvPr/>
        </p:nvGrpSpPr>
        <p:grpSpPr>
          <a:xfrm>
            <a:off x="7132563" y="1985398"/>
            <a:ext cx="2181885" cy="977775"/>
            <a:chOff x="6741815" y="4789280"/>
            <a:chExt cx="2181885" cy="977775"/>
          </a:xfrm>
        </p:grpSpPr>
        <p:sp>
          <p:nvSpPr>
            <p:cNvPr id="18" name="矩形: 圆角 17">
              <a:extLst>
                <a:ext uri="{FF2B5EF4-FFF2-40B4-BE49-F238E27FC236}">
                  <a16:creationId xmlns:a16="http://schemas.microsoft.com/office/drawing/2014/main" id="{1D3638A1-8179-45AD-BBFB-8FE382A1B52B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叉子</a:t>
              </a:r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id="{0C75F6A9-4130-40B9-8B70-95A784ED6AE9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pSp>
        <p:nvGrpSpPr>
          <p:cNvPr id="20" name="答案3">
            <a:extLst>
              <a:ext uri="{FF2B5EF4-FFF2-40B4-BE49-F238E27FC236}">
                <a16:creationId xmlns:a16="http://schemas.microsoft.com/office/drawing/2014/main" id="{CC327FAE-FD86-49E6-A898-1496D03085BD}"/>
              </a:ext>
            </a:extLst>
          </p:cNvPr>
          <p:cNvGrpSpPr/>
          <p:nvPr/>
        </p:nvGrpSpPr>
        <p:grpSpPr>
          <a:xfrm>
            <a:off x="7132563" y="3284053"/>
            <a:ext cx="2181885" cy="977775"/>
            <a:chOff x="6741815" y="4789280"/>
            <a:chExt cx="2181885" cy="977775"/>
          </a:xfrm>
        </p:grpSpPr>
        <p:sp>
          <p:nvSpPr>
            <p:cNvPr id="21" name="矩形: 圆角 20">
              <a:extLst>
                <a:ext uri="{FF2B5EF4-FFF2-40B4-BE49-F238E27FC236}">
                  <a16:creationId xmlns:a16="http://schemas.microsoft.com/office/drawing/2014/main" id="{0672BE4C-4805-49EB-AD96-74248DFFB4D4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筷子</a:t>
              </a:r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82FA797B-DBA4-449F-9DF0-C219D9CDC80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3</a:t>
              </a:r>
              <a:endParaRPr lang="zh-CN" altLang="en-US" dirty="0"/>
            </a:p>
          </p:txBody>
        </p:sp>
      </p:grpSp>
      <p:grpSp>
        <p:nvGrpSpPr>
          <p:cNvPr id="23" name="答案4">
            <a:extLst>
              <a:ext uri="{FF2B5EF4-FFF2-40B4-BE49-F238E27FC236}">
                <a16:creationId xmlns:a16="http://schemas.microsoft.com/office/drawing/2014/main" id="{167C488F-766E-4A34-B157-4C685C8E3E1E}"/>
              </a:ext>
            </a:extLst>
          </p:cNvPr>
          <p:cNvGrpSpPr/>
          <p:nvPr/>
        </p:nvGrpSpPr>
        <p:grpSpPr>
          <a:xfrm>
            <a:off x="7132563" y="4582708"/>
            <a:ext cx="2181885" cy="977775"/>
            <a:chOff x="6741815" y="4789280"/>
            <a:chExt cx="2181885" cy="977775"/>
          </a:xfrm>
        </p:grpSpPr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F3DB8031-CF2D-4795-8FB8-E8BD3F5DCFAE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勺子</a:t>
              </a:r>
            </a:p>
          </p:txBody>
        </p:sp>
        <p:sp>
          <p:nvSpPr>
            <p:cNvPr id="25" name="椭圆 24">
              <a:extLst>
                <a:ext uri="{FF2B5EF4-FFF2-40B4-BE49-F238E27FC236}">
                  <a16:creationId xmlns:a16="http://schemas.microsoft.com/office/drawing/2014/main" id="{994293F3-856F-45C3-83C9-F57E2C4B07F5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4</a:t>
              </a:r>
              <a:endParaRPr lang="zh-CN" altLang="en-US" dirty="0"/>
            </a:p>
          </p:txBody>
        </p:sp>
      </p:grpSp>
      <p:grpSp>
        <p:nvGrpSpPr>
          <p:cNvPr id="26" name="答案5">
            <a:extLst>
              <a:ext uri="{FF2B5EF4-FFF2-40B4-BE49-F238E27FC236}">
                <a16:creationId xmlns:a16="http://schemas.microsoft.com/office/drawing/2014/main" id="{ABE71B79-8046-404E-9B14-BC82C57B8678}"/>
              </a:ext>
            </a:extLst>
          </p:cNvPr>
          <p:cNvGrpSpPr/>
          <p:nvPr/>
        </p:nvGrpSpPr>
        <p:grpSpPr>
          <a:xfrm>
            <a:off x="9784963" y="686743"/>
            <a:ext cx="2181885" cy="977775"/>
            <a:chOff x="6741815" y="4789280"/>
            <a:chExt cx="2181885" cy="977775"/>
          </a:xfrm>
        </p:grpSpPr>
        <p:sp>
          <p:nvSpPr>
            <p:cNvPr id="27" name="矩形: 圆角 26">
              <a:extLst>
                <a:ext uri="{FF2B5EF4-FFF2-40B4-BE49-F238E27FC236}">
                  <a16:creationId xmlns:a16="http://schemas.microsoft.com/office/drawing/2014/main" id="{9740C6ED-E1BD-4954-9B88-14743D120A2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碗</a:t>
              </a:r>
            </a:p>
          </p:txBody>
        </p:sp>
        <p:sp>
          <p:nvSpPr>
            <p:cNvPr id="28" name="椭圆 27">
              <a:extLst>
                <a:ext uri="{FF2B5EF4-FFF2-40B4-BE49-F238E27FC236}">
                  <a16:creationId xmlns:a16="http://schemas.microsoft.com/office/drawing/2014/main" id="{AEA0BF7B-5ECE-44B2-A5C7-7DD909E14216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5</a:t>
              </a:r>
              <a:endParaRPr lang="zh-CN" altLang="en-US" dirty="0"/>
            </a:p>
          </p:txBody>
        </p:sp>
      </p:grpSp>
      <p:grpSp>
        <p:nvGrpSpPr>
          <p:cNvPr id="29" name="答案6">
            <a:extLst>
              <a:ext uri="{FF2B5EF4-FFF2-40B4-BE49-F238E27FC236}">
                <a16:creationId xmlns:a16="http://schemas.microsoft.com/office/drawing/2014/main" id="{6C5A88C0-56AF-4091-8D8D-0A3A654D0250}"/>
              </a:ext>
            </a:extLst>
          </p:cNvPr>
          <p:cNvGrpSpPr/>
          <p:nvPr/>
        </p:nvGrpSpPr>
        <p:grpSpPr>
          <a:xfrm>
            <a:off x="9784963" y="1985398"/>
            <a:ext cx="2181885" cy="977775"/>
            <a:chOff x="6741815" y="4789280"/>
            <a:chExt cx="2181885" cy="977775"/>
          </a:xfrm>
        </p:grpSpPr>
        <p:sp>
          <p:nvSpPr>
            <p:cNvPr id="30" name="矩形: 圆角 29">
              <a:extLst>
                <a:ext uri="{FF2B5EF4-FFF2-40B4-BE49-F238E27FC236}">
                  <a16:creationId xmlns:a16="http://schemas.microsoft.com/office/drawing/2014/main" id="{8C2ADA77-5CA6-4FF3-955A-11E1E6A5CD23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盘子</a:t>
              </a: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637DE875-A0BD-47A4-B1F8-2109B4A5A93D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6</a:t>
              </a:r>
              <a:endParaRPr lang="zh-CN" altLang="en-US" dirty="0"/>
            </a:p>
          </p:txBody>
        </p:sp>
      </p:grpSp>
      <p:grpSp>
        <p:nvGrpSpPr>
          <p:cNvPr id="32" name="答案7">
            <a:extLst>
              <a:ext uri="{FF2B5EF4-FFF2-40B4-BE49-F238E27FC236}">
                <a16:creationId xmlns:a16="http://schemas.microsoft.com/office/drawing/2014/main" id="{A72789BA-FEDF-4133-AB78-5E779930C9E9}"/>
              </a:ext>
            </a:extLst>
          </p:cNvPr>
          <p:cNvGrpSpPr/>
          <p:nvPr/>
        </p:nvGrpSpPr>
        <p:grpSpPr>
          <a:xfrm>
            <a:off x="9784963" y="3284053"/>
            <a:ext cx="2181885" cy="977775"/>
            <a:chOff x="6741815" y="4789280"/>
            <a:chExt cx="2181885" cy="977775"/>
          </a:xfrm>
        </p:grpSpPr>
        <p:sp>
          <p:nvSpPr>
            <p:cNvPr id="33" name="矩形: 圆角 32">
              <a:extLst>
                <a:ext uri="{FF2B5EF4-FFF2-40B4-BE49-F238E27FC236}">
                  <a16:creationId xmlns:a16="http://schemas.microsoft.com/office/drawing/2014/main" id="{A497C078-CEEF-476D-A303-E957F729580F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瓶子</a:t>
              </a: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id="{BA1583EB-F17B-4682-9086-DBFECE977FF2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7</a:t>
              </a:r>
              <a:endParaRPr lang="zh-CN" altLang="en-US" dirty="0"/>
            </a:p>
          </p:txBody>
        </p:sp>
      </p:grpSp>
      <p:grpSp>
        <p:nvGrpSpPr>
          <p:cNvPr id="35" name="答案8">
            <a:extLst>
              <a:ext uri="{FF2B5EF4-FFF2-40B4-BE49-F238E27FC236}">
                <a16:creationId xmlns:a16="http://schemas.microsoft.com/office/drawing/2014/main" id="{74E899D5-2BEF-41F9-9327-FD762381DD46}"/>
              </a:ext>
            </a:extLst>
          </p:cNvPr>
          <p:cNvGrpSpPr/>
          <p:nvPr/>
        </p:nvGrpSpPr>
        <p:grpSpPr>
          <a:xfrm>
            <a:off x="9784963" y="4582708"/>
            <a:ext cx="2181885" cy="977775"/>
            <a:chOff x="6741815" y="4789280"/>
            <a:chExt cx="2181885" cy="977775"/>
          </a:xfrm>
        </p:grpSpPr>
        <p:sp>
          <p:nvSpPr>
            <p:cNvPr id="36" name="矩形: 圆角 35">
              <a:extLst>
                <a:ext uri="{FF2B5EF4-FFF2-40B4-BE49-F238E27FC236}">
                  <a16:creationId xmlns:a16="http://schemas.microsoft.com/office/drawing/2014/main" id="{86D39830-F0A6-47B3-992A-4F3477AA0EA5}"/>
                </a:ext>
              </a:extLst>
            </p:cNvPr>
            <p:cNvSpPr/>
            <p:nvPr/>
          </p:nvSpPr>
          <p:spPr>
            <a:xfrm>
              <a:off x="6823296" y="4952243"/>
              <a:ext cx="2100404" cy="814812"/>
            </a:xfrm>
            <a:prstGeom prst="roundRect">
              <a:avLst>
                <a:gd name="adj" fmla="val 12223"/>
              </a:avLst>
            </a:prstGeom>
            <a:solidFill>
              <a:srgbClr val="D9EC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4800" dirty="0">
                  <a:solidFill>
                    <a:srgbClr val="0E4E28"/>
                  </a:solidFill>
                  <a:latin typeface="KaiTi" panose="02010609060101010101" pitchFamily="49" charset="-122"/>
                  <a:ea typeface="KaiTi" panose="02010609060101010101" pitchFamily="49" charset="-122"/>
                </a:rPr>
                <a:t>杯子</a:t>
              </a:r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39BF2072-DBE3-45E1-92D2-591353553D04}"/>
                </a:ext>
              </a:extLst>
            </p:cNvPr>
            <p:cNvSpPr/>
            <p:nvPr/>
          </p:nvSpPr>
          <p:spPr>
            <a:xfrm>
              <a:off x="6741815" y="4789280"/>
              <a:ext cx="325926" cy="3259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8</a:t>
              </a:r>
              <a:endParaRPr lang="zh-CN" altLang="en-US" dirty="0"/>
            </a:p>
          </p:txBody>
        </p:sp>
      </p:grpSp>
      <p:sp>
        <p:nvSpPr>
          <p:cNvPr id="11" name="任意多边形: 形状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14041F6-D36A-4691-A501-D3BCED6694EE}"/>
              </a:ext>
            </a:extLst>
          </p:cNvPr>
          <p:cNvSpPr/>
          <p:nvPr/>
        </p:nvSpPr>
        <p:spPr>
          <a:xfrm>
            <a:off x="10916646" y="5947820"/>
            <a:ext cx="991076" cy="768068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椭圆 ge">
            <a:extLst>
              <a:ext uri="{FF2B5EF4-FFF2-40B4-BE49-F238E27FC236}">
                <a16:creationId xmlns:a16="http://schemas.microsoft.com/office/drawing/2014/main" id="{700021F9-760B-4174-A862-99355B749BE3}"/>
              </a:ext>
            </a:extLst>
          </p:cNvPr>
          <p:cNvSpPr/>
          <p:nvPr/>
        </p:nvSpPr>
        <p:spPr>
          <a:xfrm>
            <a:off x="2230563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</a:p>
        </p:txBody>
      </p:sp>
      <p:sp>
        <p:nvSpPr>
          <p:cNvPr id="43" name="椭圆 shuang">
            <a:extLst>
              <a:ext uri="{FF2B5EF4-FFF2-40B4-BE49-F238E27FC236}">
                <a16:creationId xmlns:a16="http://schemas.microsoft.com/office/drawing/2014/main" id="{EE0A5890-FEE8-424E-8E19-8021606D94A9}"/>
              </a:ext>
            </a:extLst>
          </p:cNvPr>
          <p:cNvSpPr/>
          <p:nvPr/>
        </p:nvSpPr>
        <p:spPr>
          <a:xfrm>
            <a:off x="3701136" y="4530530"/>
            <a:ext cx="984156" cy="984156"/>
          </a:xfrm>
          <a:prstGeom prst="ellipse">
            <a:avLst/>
          </a:prstGeom>
          <a:solidFill>
            <a:srgbClr val="D9EC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双</a:t>
            </a:r>
          </a:p>
        </p:txBody>
      </p:sp>
      <p:sp>
        <p:nvSpPr>
          <p:cNvPr id="3" name="矩形: 圆角">
            <a:extLst>
              <a:ext uri="{FF2B5EF4-FFF2-40B4-BE49-F238E27FC236}">
                <a16:creationId xmlns:a16="http://schemas.microsoft.com/office/drawing/2014/main" id="{8211E966-ABA6-4F93-9723-762CAC96845A}"/>
              </a:ext>
            </a:extLst>
          </p:cNvPr>
          <p:cNvSpPr/>
          <p:nvPr/>
        </p:nvSpPr>
        <p:spPr>
          <a:xfrm>
            <a:off x="1825562" y="4603349"/>
            <a:ext cx="3304673" cy="84970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4800" dirty="0">
                <a:solidFill>
                  <a:schemeClr val="accent2">
                    <a:lumMod val="75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个</a:t>
            </a:r>
            <a:r>
              <a:rPr lang="zh-CN" altLang="en-US" sz="4800" dirty="0">
                <a:solidFill>
                  <a:schemeClr val="accent6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杯子</a:t>
            </a:r>
          </a:p>
        </p:txBody>
      </p:sp>
      <p:pic>
        <p:nvPicPr>
          <p:cNvPr id="38" name="图片 37">
            <a:extLst>
              <a:ext uri="{FF2B5EF4-FFF2-40B4-BE49-F238E27FC236}">
                <a16:creationId xmlns:a16="http://schemas.microsoft.com/office/drawing/2014/main" id="{45163D3A-1B31-4C7C-A7E2-71F7B7A052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28" b="91829" l="9978" r="89800">
                        <a14:foregroundMark x1="43681" y1="91829" x2="49224" y2="91440"/>
                        <a14:foregroundMark x1="40133" y1="39689" x2="43237" y2="361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25740" y="1862192"/>
            <a:ext cx="2749534" cy="15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9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>
            <a:extLst>
              <a:ext uri="{FF2B5EF4-FFF2-40B4-BE49-F238E27FC236}">
                <a16:creationId xmlns:a16="http://schemas.microsoft.com/office/drawing/2014/main" id="{33DD9D19-D450-4E02-9514-DF46E470EF83}"/>
              </a:ext>
            </a:extLst>
          </p:cNvPr>
          <p:cNvGrpSpPr/>
          <p:nvPr/>
        </p:nvGrpSpPr>
        <p:grpSpPr>
          <a:xfrm>
            <a:off x="981075" y="959713"/>
            <a:ext cx="10258425" cy="4922571"/>
            <a:chOff x="2514584" y="1207363"/>
            <a:chExt cx="7368466" cy="4922571"/>
          </a:xfrm>
        </p:grpSpPr>
        <p:sp>
          <p:nvSpPr>
            <p:cNvPr id="12" name="矩形: 圆角 11">
              <a:extLst>
                <a:ext uri="{FF2B5EF4-FFF2-40B4-BE49-F238E27FC236}">
                  <a16:creationId xmlns:a16="http://schemas.microsoft.com/office/drawing/2014/main" id="{D647E0E2-0116-441E-BD7A-52CE82F14325}"/>
                </a:ext>
              </a:extLst>
            </p:cNvPr>
            <p:cNvSpPr/>
            <p:nvPr/>
          </p:nvSpPr>
          <p:spPr>
            <a:xfrm>
              <a:off x="2514584" y="1207363"/>
              <a:ext cx="7368466" cy="4922571"/>
            </a:xfrm>
            <a:prstGeom prst="roundRect">
              <a:avLst>
                <a:gd name="adj" fmla="val 1845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F16B04BE-D138-4F19-82BF-130FE1E88701}"/>
                </a:ext>
              </a:extLst>
            </p:cNvPr>
            <p:cNvGrpSpPr/>
            <p:nvPr/>
          </p:nvGrpSpPr>
          <p:grpSpPr>
            <a:xfrm>
              <a:off x="2745403" y="1393793"/>
              <a:ext cx="6886114" cy="4563122"/>
              <a:chOff x="2745403" y="1393793"/>
              <a:chExt cx="6886114" cy="4563122"/>
            </a:xfrm>
          </p:grpSpPr>
          <p:sp>
            <p:nvSpPr>
              <p:cNvPr id="14" name="矩形: 圆角 13">
                <a:extLst>
                  <a:ext uri="{FF2B5EF4-FFF2-40B4-BE49-F238E27FC236}">
                    <a16:creationId xmlns:a16="http://schemas.microsoft.com/office/drawing/2014/main" id="{FD98075B-90B6-47AB-BB77-7E946712363F}"/>
                  </a:ext>
                </a:extLst>
              </p:cNvPr>
              <p:cNvSpPr/>
              <p:nvPr/>
            </p:nvSpPr>
            <p:spPr>
              <a:xfrm>
                <a:off x="2745403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" name="矩形: 圆角 14">
                <a:extLst>
                  <a:ext uri="{FF2B5EF4-FFF2-40B4-BE49-F238E27FC236}">
                    <a16:creationId xmlns:a16="http://schemas.microsoft.com/office/drawing/2014/main" id="{22563993-5CE9-4A8F-815D-9C87DE606B6A}"/>
                  </a:ext>
                </a:extLst>
              </p:cNvPr>
              <p:cNvSpPr/>
              <p:nvPr/>
            </p:nvSpPr>
            <p:spPr>
              <a:xfrm>
                <a:off x="6189940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1391B5A8-291C-45DF-8955-06B31481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648632"/>
              </p:ext>
            </p:extLst>
          </p:nvPr>
        </p:nvGraphicFramePr>
        <p:xfrm>
          <a:off x="1523566" y="1207269"/>
          <a:ext cx="4376713" cy="446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筷子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kuàizi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勺子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sháozi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刀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dāo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2636740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叉子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chā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zi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04252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碗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 </a:t>
                      </a:r>
                      <a:r>
                        <a:rPr lang="en-US" altLang="zh-CN" sz="2400" b="0" i="0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wǎn</a:t>
                      </a:r>
                      <a:endParaRPr lang="en-US" sz="2400" b="0" i="0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983080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盘子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pánzi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363594"/>
                  </a:ext>
                </a:extLst>
              </a:tr>
            </a:tbl>
          </a:graphicData>
        </a:graphic>
      </p:graphicFrame>
      <p:graphicFrame>
        <p:nvGraphicFramePr>
          <p:cNvPr id="4" name="表格 16">
            <a:extLst>
              <a:ext uri="{FF2B5EF4-FFF2-40B4-BE49-F238E27FC236}">
                <a16:creationId xmlns:a16="http://schemas.microsoft.com/office/drawing/2014/main" id="{88519D9B-AB53-46E6-8505-2B9DBEC0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2279"/>
              </p:ext>
            </p:extLst>
          </p:nvPr>
        </p:nvGraphicFramePr>
        <p:xfrm>
          <a:off x="6329387" y="1207269"/>
          <a:ext cx="4376713" cy="371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 7.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瓶子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diézi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 8.</a:t>
                      </a:r>
                      <a:r>
                        <a:rPr lang="zh-CN" altLang="en-US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杯子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bēizi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  9.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个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ɡè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双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shuānɡ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605763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zh-CN" altLang="en-US" sz="3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  <a:cs typeface="+mn-cs"/>
                        </a:rPr>
                        <a:t>把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altLang="zh-CN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b</a:t>
                      </a:r>
                      <a:r>
                        <a:rPr lang="en-US" altLang="zh-CN" sz="2400" b="0" i="0" u="none" strike="noStrike" kern="120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  <a:cs typeface="+mn-cs"/>
                        </a:rPr>
                        <a:t>ǎ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2968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40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/>
            <a:extLst>
              <a:ext uri="{FF2B5EF4-FFF2-40B4-BE49-F238E27FC236}">
                <a16:creationId xmlns:a16="http://schemas.microsoft.com/office/drawing/2014/main" id="{400DF77A-D064-47B8-84F1-7947D75E3D47}"/>
              </a:ext>
            </a:extLst>
          </p:cNvPr>
          <p:cNvSpPr/>
          <p:nvPr/>
        </p:nvSpPr>
        <p:spPr>
          <a:xfrm>
            <a:off x="3324225" y="5924550"/>
            <a:ext cx="5686425" cy="42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点击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获取对外汉语教学资源，让你的课堂更精彩！</a:t>
            </a:r>
          </a:p>
        </p:txBody>
      </p:sp>
    </p:spTree>
    <p:extLst>
      <p:ext uri="{BB962C8B-B14F-4D97-AF65-F5344CB8AC3E}">
        <p14:creationId xmlns:p14="http://schemas.microsoft.com/office/powerpoint/2010/main" val="262104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筷子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kuàizi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BCE5FB4-DEE8-470F-8774-B0E1B639C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5934" y1="56357" x2="30330" y2="5635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08995" y="2541955"/>
            <a:ext cx="2773920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422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勺子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sháozi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20609D0-F1E3-47F4-AE74-494E211F1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34463" y="2504268"/>
            <a:ext cx="2920237" cy="157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6628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刀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43530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dāo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4C9CFCA8-CE9A-4E09-8CB7-F078DEBE0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2727" y1="30584" x2="36162" y2="3539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00408" y="2405297"/>
            <a:ext cx="3017782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43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叉子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chāzi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3188CD01-D3DE-4A9C-967A-77FB5C9EB4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31307" y="2370479"/>
            <a:ext cx="2834886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68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碗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43530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wǎn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9D7E300-9A1C-48C8-A8C3-68A936E1A6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73983" y="2342770"/>
            <a:ext cx="2749534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9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盘子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accent3">
                    <a:lumMod val="7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pánzi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F33F36F2-99CF-4A1C-8C38-9CB326A867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14170" t="27902" r="14170" b="14170"/>
          <a:stretch/>
        </p:blipFill>
        <p:spPr>
          <a:xfrm>
            <a:off x="7574281" y="2773679"/>
            <a:ext cx="2948938" cy="1359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65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文本框 18">
            <a:extLst>
              <a:ext uri="{FF2B5EF4-FFF2-40B4-BE49-F238E27FC236}">
                <a16:creationId xmlns:a16="http://schemas.microsoft.com/office/drawing/2014/main" id="{75044299-AC89-440B-A36E-A5BE3A87EB3C}"/>
              </a:ext>
            </a:extLst>
          </p:cNvPr>
          <p:cNvSpPr txBox="1"/>
          <p:nvPr/>
        </p:nvSpPr>
        <p:spPr>
          <a:xfrm>
            <a:off x="130430" y="2507512"/>
            <a:ext cx="58529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zh-CN" altLang="en-US" sz="9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瓶子</a:t>
            </a:r>
            <a:endParaRPr kumimoji="0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3523ED5-AF50-41C1-AF0E-338C7AE41E06}"/>
              </a:ext>
            </a:extLst>
          </p:cNvPr>
          <p:cNvSpPr/>
          <p:nvPr/>
        </p:nvSpPr>
        <p:spPr>
          <a:xfrm>
            <a:off x="357810" y="1898371"/>
            <a:ext cx="5247860" cy="9442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 err="1">
                <a:solidFill>
                  <a:schemeClr val="bg1">
                    <a:lumMod val="65000"/>
                  </a:schemeClr>
                </a:solidFill>
                <a:latin typeface="GB Pinyinok-B" panose="02010601030101010101" pitchFamily="2" charset="-122"/>
                <a:ea typeface="GB Pinyinok-B" panose="02010601030101010101" pitchFamily="2" charset="-122"/>
              </a:rPr>
              <a:t>pínɡzi</a:t>
            </a:r>
            <a:endParaRPr lang="zh-CN" altLang="en-US" sz="4400" dirty="0">
              <a:solidFill>
                <a:schemeClr val="bg1">
                  <a:lumMod val="65000"/>
                </a:schemeClr>
              </a:solidFill>
              <a:latin typeface="GB Pinyinok-B" panose="02010601030101010101" pitchFamily="2" charset="-122"/>
              <a:ea typeface="GB Pinyinok-B" panose="02010601030101010101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0508ABF-A0BC-4ED2-8EF6-796E5480504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6383" r="94681">
                        <a14:foregroundMark x1="49291" y1="58049" x2="36525" y2="49024"/>
                        <a14:foregroundMark x1="36525" y1="49024" x2="20922" y2="42683"/>
                        <a14:foregroundMark x1="20922" y1="42683" x2="6383" y2="50732"/>
                        <a14:foregroundMark x1="6383" y1="50732" x2="6383" y2="50976"/>
                        <a14:foregroundMark x1="94681" y1="50244" x2="91135" y2="50732"/>
                        <a14:foregroundMark x1="41135" y1="53415" x2="37234" y2="56585"/>
                        <a14:backgroundMark x1="57447" y1="65854" x2="51418" y2="67561"/>
                        <a14:backgroundMark x1="72340" y1="39024" x2="68440" y2="38293"/>
                        <a14:backgroundMark x1="47163" y1="37317" x2="47163" y2="373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30100" b="30295"/>
          <a:stretch/>
        </p:blipFill>
        <p:spPr>
          <a:xfrm rot="16200000">
            <a:off x="7682678" y="2518910"/>
            <a:ext cx="2686425" cy="154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16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472C4">
            <a:alpha val="34118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 algn="l">
          <a:defRPr sz="3200" dirty="0" smtClean="0">
            <a:latin typeface="楷体" panose="02010609060101010101" pitchFamily="49" charset="-122"/>
            <a:ea typeface="楷体" panose="02010609060101010101" pitchFamily="49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315</Words>
  <Application>Microsoft Office PowerPoint</Application>
  <PresentationFormat>宽屏</PresentationFormat>
  <Paragraphs>197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GB Pinyinok-B</vt:lpstr>
      <vt:lpstr>Calibri</vt:lpstr>
      <vt:lpstr>Calibri Light</vt:lpstr>
      <vt:lpstr>KaiTi</vt:lpstr>
      <vt:lpstr>等线</vt:lpstr>
      <vt:lpstr>等线 Light</vt:lpstr>
      <vt:lpstr>黑体</vt:lpstr>
      <vt:lpstr>楷体</vt:lpstr>
      <vt:lpstr>字魂70号-灵悦黑体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汉语圈</dc:creator>
  <cp:lastModifiedBy>杨 孜孜</cp:lastModifiedBy>
  <cp:revision>861</cp:revision>
  <dcterms:created xsi:type="dcterms:W3CDTF">2020-02-03T08:18:58Z</dcterms:created>
  <dcterms:modified xsi:type="dcterms:W3CDTF">2020-03-30T04:09:59Z</dcterms:modified>
</cp:coreProperties>
</file>