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59" autoAdjust="0"/>
    <p:restoredTop sz="94660"/>
  </p:normalViewPr>
  <p:slideViewPr>
    <p:cSldViewPr snapToGrid="0">
      <p:cViewPr varScale="1">
        <p:scale>
          <a:sx n="116" d="100"/>
          <a:sy n="116" d="100"/>
        </p:scale>
        <p:origin x="678" y="13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21716-E4B9-4CB2-A37C-1B6026B68403}" type="datetimeFigureOut">
              <a:rPr lang="zh-CN" altLang="en-US" smtClean="0"/>
              <a:t>2018/9/20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B1232-FAC9-4175-8D49-D0F84577EC09}" type="slidenum">
              <a:rPr lang="zh-CN" altLang="en-US" smtClean="0"/>
              <a:t>‹#›</a:t>
            </a:fld>
            <a:endParaRPr lang="zh-CN" altLang="en-US"/>
          </a:p>
        </p:txBody>
      </p:sp>
    </p:spTree>
    <p:extLst>
      <p:ext uri="{BB962C8B-B14F-4D97-AF65-F5344CB8AC3E}">
        <p14:creationId xmlns:p14="http://schemas.microsoft.com/office/powerpoint/2010/main" val="187802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1</a:t>
            </a:fld>
            <a:endParaRPr lang="zh-CN" altLang="en-US"/>
          </a:p>
        </p:txBody>
      </p:sp>
    </p:spTree>
    <p:extLst>
      <p:ext uri="{BB962C8B-B14F-4D97-AF65-F5344CB8AC3E}">
        <p14:creationId xmlns:p14="http://schemas.microsoft.com/office/powerpoint/2010/main" val="338238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10</a:t>
            </a:fld>
            <a:endParaRPr lang="zh-CN" altLang="en-US"/>
          </a:p>
        </p:txBody>
      </p:sp>
    </p:spTree>
    <p:extLst>
      <p:ext uri="{BB962C8B-B14F-4D97-AF65-F5344CB8AC3E}">
        <p14:creationId xmlns:p14="http://schemas.microsoft.com/office/powerpoint/2010/main" val="223998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11</a:t>
            </a:fld>
            <a:endParaRPr lang="zh-CN" altLang="en-US"/>
          </a:p>
        </p:txBody>
      </p:sp>
    </p:spTree>
    <p:extLst>
      <p:ext uri="{BB962C8B-B14F-4D97-AF65-F5344CB8AC3E}">
        <p14:creationId xmlns:p14="http://schemas.microsoft.com/office/powerpoint/2010/main" val="279449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2</a:t>
            </a:fld>
            <a:endParaRPr lang="zh-CN" altLang="en-US"/>
          </a:p>
        </p:txBody>
      </p:sp>
    </p:spTree>
    <p:extLst>
      <p:ext uri="{BB962C8B-B14F-4D97-AF65-F5344CB8AC3E}">
        <p14:creationId xmlns:p14="http://schemas.microsoft.com/office/powerpoint/2010/main" val="197469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3</a:t>
            </a:fld>
            <a:endParaRPr lang="zh-CN" altLang="en-US"/>
          </a:p>
        </p:txBody>
      </p:sp>
    </p:spTree>
    <p:extLst>
      <p:ext uri="{BB962C8B-B14F-4D97-AF65-F5344CB8AC3E}">
        <p14:creationId xmlns:p14="http://schemas.microsoft.com/office/powerpoint/2010/main" val="38569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4</a:t>
            </a:fld>
            <a:endParaRPr lang="zh-CN" altLang="en-US"/>
          </a:p>
        </p:txBody>
      </p:sp>
    </p:spTree>
    <p:extLst>
      <p:ext uri="{BB962C8B-B14F-4D97-AF65-F5344CB8AC3E}">
        <p14:creationId xmlns:p14="http://schemas.microsoft.com/office/powerpoint/2010/main" val="263463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5</a:t>
            </a:fld>
            <a:endParaRPr lang="zh-CN" altLang="en-US"/>
          </a:p>
        </p:txBody>
      </p:sp>
    </p:spTree>
    <p:extLst>
      <p:ext uri="{BB962C8B-B14F-4D97-AF65-F5344CB8AC3E}">
        <p14:creationId xmlns:p14="http://schemas.microsoft.com/office/powerpoint/2010/main" val="125338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6</a:t>
            </a:fld>
            <a:endParaRPr lang="zh-CN" altLang="en-US"/>
          </a:p>
        </p:txBody>
      </p:sp>
    </p:spTree>
    <p:extLst>
      <p:ext uri="{BB962C8B-B14F-4D97-AF65-F5344CB8AC3E}">
        <p14:creationId xmlns:p14="http://schemas.microsoft.com/office/powerpoint/2010/main" val="90553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7</a:t>
            </a:fld>
            <a:endParaRPr lang="zh-CN" altLang="en-US"/>
          </a:p>
        </p:txBody>
      </p:sp>
    </p:spTree>
    <p:extLst>
      <p:ext uri="{BB962C8B-B14F-4D97-AF65-F5344CB8AC3E}">
        <p14:creationId xmlns:p14="http://schemas.microsoft.com/office/powerpoint/2010/main" val="2795801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8</a:t>
            </a:fld>
            <a:endParaRPr lang="zh-CN" altLang="en-US"/>
          </a:p>
        </p:txBody>
      </p:sp>
    </p:spTree>
    <p:extLst>
      <p:ext uri="{BB962C8B-B14F-4D97-AF65-F5344CB8AC3E}">
        <p14:creationId xmlns:p14="http://schemas.microsoft.com/office/powerpoint/2010/main" val="2204314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9</a:t>
            </a:fld>
            <a:endParaRPr lang="zh-CN" altLang="en-US"/>
          </a:p>
        </p:txBody>
      </p:sp>
    </p:spTree>
    <p:extLst>
      <p:ext uri="{BB962C8B-B14F-4D97-AF65-F5344CB8AC3E}">
        <p14:creationId xmlns:p14="http://schemas.microsoft.com/office/powerpoint/2010/main" val="36471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331576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22427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266254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B2168-A788-4BC0-B40A-9C79B67E9B02}" type="slidenum">
              <a:rPr lang="zh-CN" altLang="en-US" smtClean="0"/>
              <a:t>‹#›</a:t>
            </a:fld>
            <a:endParaRPr lang="zh-CN" altLang="en-US"/>
          </a:p>
        </p:txBody>
      </p:sp>
      <p:sp>
        <p:nvSpPr>
          <p:cNvPr id="7" name="矩形 6"/>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22057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270227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3214842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78679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56706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162401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138870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281604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734607E-87A8-4A61-A092-181F296E928A}" type="datetimeFigureOut">
              <a:rPr lang="zh-CN" altLang="en-US" smtClean="0"/>
              <a:t>2018/9/20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372330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4607E-87A8-4A61-A092-181F296E928A}" type="datetimeFigureOut">
              <a:rPr lang="zh-CN" altLang="en-US" smtClean="0"/>
              <a:t>2018/9/20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B2168-A788-4BC0-B40A-9C79B67E9B02}" type="slidenum">
              <a:rPr lang="zh-CN" altLang="en-US" smtClean="0"/>
              <a:t>‹#›</a:t>
            </a:fld>
            <a:endParaRPr lang="zh-CN" altLang="en-US"/>
          </a:p>
        </p:txBody>
      </p:sp>
    </p:spTree>
    <p:extLst>
      <p:ext uri="{BB962C8B-B14F-4D97-AF65-F5344CB8AC3E}">
        <p14:creationId xmlns:p14="http://schemas.microsoft.com/office/powerpoint/2010/main" val="352168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5450" y="9525"/>
            <a:ext cx="8801100" cy="61912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35932" y="2485343"/>
            <a:ext cx="2505075" cy="2219325"/>
          </a:xfrm>
          <a:prstGeom prst="rect">
            <a:avLst/>
          </a:prstGeom>
        </p:spPr>
      </p:pic>
      <p:pic>
        <p:nvPicPr>
          <p:cNvPr id="8" name="图片 7"/>
          <p:cNvPicPr>
            <a:picLocks noChangeAspect="1"/>
          </p:cNvPicPr>
          <p:nvPr/>
        </p:nvPicPr>
        <p:blipFill rotWithShape="1">
          <a:blip r:embed="rId6" cstate="screen">
            <a:extLst>
              <a:ext uri="{28A0092B-C50C-407E-A947-70E740481C1C}">
                <a14:useLocalDpi xmlns:a14="http://schemas.microsoft.com/office/drawing/2010/main"/>
              </a:ext>
            </a:extLst>
          </a:blip>
          <a:srcRect l="1581"/>
          <a:stretch/>
        </p:blipFill>
        <p:spPr>
          <a:xfrm>
            <a:off x="19050" y="4652580"/>
            <a:ext cx="12172950" cy="2138726"/>
          </a:xfrm>
          <a:prstGeom prst="rect">
            <a:avLst/>
          </a:prstGeom>
        </p:spPr>
      </p:pic>
      <p:pic>
        <p:nvPicPr>
          <p:cNvPr id="9" name="图片 8"/>
          <p:cNvPicPr>
            <a:picLocks noChangeAspect="1"/>
          </p:cNvPicPr>
          <p:nvPr/>
        </p:nvPicPr>
        <p:blipFill rotWithShape="1">
          <a:blip r:embed="rId7" cstate="screen">
            <a:extLst>
              <a:ext uri="{28A0092B-C50C-407E-A947-70E740481C1C}">
                <a14:useLocalDpi xmlns:a14="http://schemas.microsoft.com/office/drawing/2010/main"/>
              </a:ext>
            </a:extLst>
          </a:blip>
          <a:srcRect l="6128"/>
          <a:stretch/>
        </p:blipFill>
        <p:spPr>
          <a:xfrm>
            <a:off x="19050" y="5460030"/>
            <a:ext cx="12172949" cy="1398061"/>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95527" y="1203354"/>
            <a:ext cx="3267075" cy="2314575"/>
          </a:xfrm>
          <a:prstGeom prst="rect">
            <a:avLst/>
          </a:prstGeom>
        </p:spPr>
      </p:pic>
      <p:pic>
        <p:nvPicPr>
          <p:cNvPr id="12" name="图片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835217" y="2572896"/>
            <a:ext cx="2609850" cy="2181225"/>
          </a:xfrm>
          <a:prstGeom prst="rect">
            <a:avLst/>
          </a:prstGeom>
        </p:spPr>
      </p:pic>
      <p:pic>
        <p:nvPicPr>
          <p:cNvPr id="14" name="图片 13"/>
          <p:cNvPicPr>
            <a:picLocks noChangeAspect="1"/>
          </p:cNvPicPr>
          <p:nvPr/>
        </p:nvPicPr>
        <p:blipFill rotWithShape="1">
          <a:blip r:embed="rId10" cstate="screen">
            <a:extLst>
              <a:ext uri="{28A0092B-C50C-407E-A947-70E740481C1C}">
                <a14:useLocalDpi xmlns:a14="http://schemas.microsoft.com/office/drawing/2010/main"/>
              </a:ext>
            </a:extLst>
          </a:blip>
          <a:srcRect l="30255" b="11373"/>
          <a:stretch/>
        </p:blipFill>
        <p:spPr>
          <a:xfrm>
            <a:off x="8676391" y="0"/>
            <a:ext cx="3518287" cy="1835288"/>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81753" y="880570"/>
            <a:ext cx="3343275" cy="2428875"/>
          </a:xfrm>
          <a:prstGeom prst="rect">
            <a:avLst/>
          </a:prstGeom>
        </p:spPr>
      </p:pic>
      <p:grpSp>
        <p:nvGrpSpPr>
          <p:cNvPr id="27" name="组合 26"/>
          <p:cNvGrpSpPr/>
          <p:nvPr/>
        </p:nvGrpSpPr>
        <p:grpSpPr>
          <a:xfrm>
            <a:off x="3916217" y="933955"/>
            <a:ext cx="3867518" cy="4608676"/>
            <a:chOff x="3935783" y="1084504"/>
            <a:chExt cx="3168844" cy="3776110"/>
          </a:xfrm>
        </p:grpSpPr>
        <p:sp>
          <p:nvSpPr>
            <p:cNvPr id="20" name="文本框 19"/>
            <p:cNvSpPr txBox="1"/>
            <p:nvPr/>
          </p:nvSpPr>
          <p:spPr>
            <a:xfrm>
              <a:off x="4709124" y="1084504"/>
              <a:ext cx="2244368" cy="1474799"/>
            </a:xfrm>
            <a:prstGeom prst="rect">
              <a:avLst/>
            </a:prstGeom>
            <a:noFill/>
          </p:spPr>
          <p:txBody>
            <a:bodyPr vert="eaVert" wrap="square" rtlCol="0">
              <a:spAutoFit/>
            </a:bodyPr>
            <a:lstStyle/>
            <a:p>
              <a:r>
                <a:rPr lang="zh-CN" altLang="en-US" sz="16600" dirty="0" smtClean="0">
                  <a:solidFill>
                    <a:schemeClr val="bg1"/>
                  </a:solidFill>
                  <a:latin typeface="TypeLand.com 康熙字典體 試用版" pitchFamily="50" charset="-120"/>
                  <a:ea typeface="TypeLand.com 康熙字典體 試用版" pitchFamily="50" charset="-120"/>
                </a:rPr>
                <a:t>中</a:t>
              </a:r>
              <a:endParaRPr lang="zh-CN" altLang="en-US" sz="16600" dirty="0">
                <a:solidFill>
                  <a:schemeClr val="bg1"/>
                </a:solidFill>
                <a:latin typeface="TypeLand.com 康熙字典體 試用版" pitchFamily="50" charset="-120"/>
                <a:ea typeface="TypeLand.com 康熙字典體 試用版" pitchFamily="50" charset="-120"/>
              </a:endParaRPr>
            </a:p>
          </p:txBody>
        </p:sp>
        <p:sp>
          <p:nvSpPr>
            <p:cNvPr id="25" name="弧形 24"/>
            <p:cNvSpPr/>
            <p:nvPr/>
          </p:nvSpPr>
          <p:spPr>
            <a:xfrm>
              <a:off x="4310173" y="1867604"/>
              <a:ext cx="2794454" cy="2794454"/>
            </a:xfrm>
            <a:prstGeom prst="arc">
              <a:avLst>
                <a:gd name="adj1" fmla="val 4418878"/>
                <a:gd name="adj2" fmla="val 14743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22" name="矩形 21"/>
            <p:cNvSpPr/>
            <p:nvPr/>
          </p:nvSpPr>
          <p:spPr>
            <a:xfrm>
              <a:off x="3935783" y="2337877"/>
              <a:ext cx="1895524" cy="2168715"/>
            </a:xfrm>
            <a:prstGeom prst="rect">
              <a:avLst/>
            </a:prstGeom>
          </p:spPr>
          <p:txBody>
            <a:bodyPr wrap="none">
              <a:spAutoFit/>
            </a:bodyPr>
            <a:lstStyle/>
            <a:p>
              <a:r>
                <a:rPr lang="zh-CN" altLang="en-US" sz="16600" dirty="0" smtClean="0">
                  <a:solidFill>
                    <a:srgbClr val="E9BC28"/>
                  </a:solidFill>
                  <a:latin typeface="TypeLand.com 康熙字典體 試用版" pitchFamily="50" charset="-120"/>
                  <a:ea typeface="TypeLand.com 康熙字典體 試用版" pitchFamily="50" charset="-120"/>
                </a:rPr>
                <a:t>秋</a:t>
              </a:r>
              <a:endParaRPr lang="zh-CN" altLang="en-US" sz="16600" dirty="0">
                <a:solidFill>
                  <a:srgbClr val="E9BC28"/>
                </a:solidFill>
                <a:latin typeface="TypeLand.com 康熙字典體 試用版" pitchFamily="50" charset="-120"/>
                <a:ea typeface="TypeLand.com 康熙字典體 試用版" pitchFamily="50" charset="-120"/>
              </a:endParaRPr>
            </a:p>
          </p:txBody>
        </p:sp>
        <p:pic>
          <p:nvPicPr>
            <p:cNvPr id="23" name="图片 22"/>
            <p:cNvPicPr>
              <a:picLocks noChangeAspect="1"/>
            </p:cNvPicPr>
            <p:nvPr/>
          </p:nvPicPr>
          <p:blipFill>
            <a:blip r:embed="rId12" cstate="screen">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343956">
              <a:off x="4556195" y="4045904"/>
              <a:ext cx="1314048" cy="814710"/>
            </a:xfrm>
            <a:prstGeom prst="rect">
              <a:avLst/>
            </a:prstGeom>
          </p:spPr>
        </p:pic>
        <p:sp>
          <p:nvSpPr>
            <p:cNvPr id="21" name="矩形 20"/>
            <p:cNvSpPr/>
            <p:nvPr/>
          </p:nvSpPr>
          <p:spPr>
            <a:xfrm>
              <a:off x="5816231" y="2974583"/>
              <a:ext cx="1059140" cy="1714798"/>
            </a:xfrm>
            <a:prstGeom prst="rect">
              <a:avLst/>
            </a:prstGeom>
          </p:spPr>
          <p:txBody>
            <a:bodyPr vert="eaVert" wrap="none">
              <a:spAutoFit/>
            </a:bodyPr>
            <a:lstStyle/>
            <a:p>
              <a:r>
                <a:rPr lang="zh-CN" altLang="en-US" sz="7200" spc="600" dirty="0" smtClean="0">
                  <a:solidFill>
                    <a:schemeClr val="bg1"/>
                  </a:solidFill>
                  <a:latin typeface="TypeLand.com 康熙字典體 試用版" pitchFamily="50" charset="-120"/>
                  <a:ea typeface="TypeLand.com 康熙字典體 試用版" pitchFamily="50" charset="-120"/>
                </a:rPr>
                <a:t>團圓</a:t>
              </a:r>
              <a:endParaRPr lang="zh-CN" altLang="en-US" sz="1200" spc="600" dirty="0"/>
            </a:p>
          </p:txBody>
        </p:sp>
        <p:sp>
          <p:nvSpPr>
            <p:cNvPr id="26" name="弧形 25"/>
            <p:cNvSpPr/>
            <p:nvPr/>
          </p:nvSpPr>
          <p:spPr>
            <a:xfrm>
              <a:off x="4310173" y="1867604"/>
              <a:ext cx="2794454" cy="2794454"/>
            </a:xfrm>
            <a:prstGeom prst="arc">
              <a:avLst>
                <a:gd name="adj1" fmla="val 19198914"/>
                <a:gd name="adj2" fmla="val 235398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grpSp>
      <p:sp>
        <p:nvSpPr>
          <p:cNvPr id="28" name="椭圆 27"/>
          <p:cNvSpPr/>
          <p:nvPr/>
        </p:nvSpPr>
        <p:spPr>
          <a:xfrm>
            <a:off x="697993" y="552642"/>
            <a:ext cx="533959" cy="533959"/>
          </a:xfrm>
          <a:prstGeom prst="ellipse">
            <a:avLst/>
          </a:prstGeom>
          <a:solidFill>
            <a:srgbClr val="E9BC28"/>
          </a:solidFill>
          <a:ln>
            <a:solidFill>
              <a:srgbClr val="E9B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BC28"/>
              </a:solidFill>
            </a:endParaRPr>
          </a:p>
        </p:txBody>
      </p:sp>
      <p:sp>
        <p:nvSpPr>
          <p:cNvPr id="29" name="文本框 28"/>
          <p:cNvSpPr txBox="1"/>
          <p:nvPr/>
        </p:nvSpPr>
        <p:spPr>
          <a:xfrm>
            <a:off x="1173876" y="496455"/>
            <a:ext cx="1496806" cy="646331"/>
          </a:xfrm>
          <a:prstGeom prst="rect">
            <a:avLst/>
          </a:prstGeom>
          <a:noFill/>
        </p:spPr>
        <p:txBody>
          <a:bodyPr wrap="square" rtlCol="0">
            <a:spAutoFit/>
          </a:bodyPr>
          <a:lstStyle/>
          <a:p>
            <a:pPr algn="ctr"/>
            <a:r>
              <a:rPr lang="en-US" altLang="zh-CN" spc="300" dirty="0" smtClean="0">
                <a:solidFill>
                  <a:schemeClr val="bg1"/>
                </a:solidFill>
              </a:rPr>
              <a:t>YOUR LOGO</a:t>
            </a:r>
            <a:endParaRPr lang="zh-CN" altLang="en-US" spc="300" dirty="0">
              <a:solidFill>
                <a:schemeClr val="bg1"/>
              </a:solidFill>
            </a:endParaRPr>
          </a:p>
        </p:txBody>
      </p:sp>
    </p:spTree>
    <p:extLst>
      <p:ext uri="{BB962C8B-B14F-4D97-AF65-F5344CB8AC3E}">
        <p14:creationId xmlns:p14="http://schemas.microsoft.com/office/powerpoint/2010/main" val="2071589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47"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grpSp>
        <p:nvGrpSpPr>
          <p:cNvPr id="3" name="组合 2"/>
          <p:cNvGrpSpPr/>
          <p:nvPr/>
        </p:nvGrpSpPr>
        <p:grpSpPr>
          <a:xfrm>
            <a:off x="1487924" y="2028825"/>
            <a:ext cx="6093976" cy="3328988"/>
            <a:chOff x="1487924" y="2028825"/>
            <a:chExt cx="6093976" cy="3328988"/>
          </a:xfrm>
        </p:grpSpPr>
        <p:sp>
          <p:nvSpPr>
            <p:cNvPr id="5" name="矩形 4"/>
            <p:cNvSpPr/>
            <p:nvPr/>
          </p:nvSpPr>
          <p:spPr>
            <a:xfrm>
              <a:off x="1487924" y="2028825"/>
              <a:ext cx="6093976" cy="3328988"/>
            </a:xfrm>
            <a:prstGeom prst="rect">
              <a:avLst/>
            </a:prstGeom>
          </p:spPr>
          <p:txBody>
            <a:bodyPr vert="eaVert" wrap="square">
              <a:spAutoFit/>
            </a:bodyPr>
            <a:lstStyle/>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昔年八月十五夜，曲江池畔杏园边。</a:t>
              </a:r>
            </a:p>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今年八月十五夜，湓浦沙头水馆前。</a:t>
              </a:r>
            </a:p>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西北望乡何处是，东南见月几回圆。</a:t>
              </a:r>
            </a:p>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昨风一吹无人会，今夜清光似往年。</a:t>
              </a:r>
            </a:p>
          </p:txBody>
        </p:sp>
        <p:cxnSp>
          <p:nvCxnSpPr>
            <p:cNvPr id="6" name="直接连接符 5"/>
            <p:cNvCxnSpPr/>
            <p:nvPr/>
          </p:nvCxnSpPr>
          <p:spPr>
            <a:xfrm>
              <a:off x="666750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93598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446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47294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74142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0990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8600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87924"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9" name="图片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9020" y="-6452"/>
            <a:ext cx="5962650" cy="3086100"/>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074515" y="3486825"/>
            <a:ext cx="3267075" cy="2314575"/>
          </a:xfrm>
          <a:prstGeom prst="rect">
            <a:avLst/>
          </a:prstGeom>
        </p:spPr>
      </p:pic>
    </p:spTree>
    <p:extLst>
      <p:ext uri="{BB962C8B-B14F-4D97-AF65-F5344CB8AC3E}">
        <p14:creationId xmlns:p14="http://schemas.microsoft.com/office/powerpoint/2010/main" val="554651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5932" y="2485343"/>
            <a:ext cx="2505075" cy="221932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95527" y="1203354"/>
            <a:ext cx="3267075" cy="2314575"/>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35217" y="2572896"/>
            <a:ext cx="2609850" cy="2181225"/>
          </a:xfrm>
          <a:prstGeom prst="rect">
            <a:avLst/>
          </a:prstGeom>
        </p:spPr>
      </p:pic>
      <p:pic>
        <p:nvPicPr>
          <p:cNvPr id="7" name="图片 6"/>
          <p:cNvPicPr>
            <a:picLocks noChangeAspect="1"/>
          </p:cNvPicPr>
          <p:nvPr/>
        </p:nvPicPr>
        <p:blipFill rotWithShape="1">
          <a:blip r:embed="rId7" cstate="screen">
            <a:extLst>
              <a:ext uri="{28A0092B-C50C-407E-A947-70E740481C1C}">
                <a14:useLocalDpi xmlns:a14="http://schemas.microsoft.com/office/drawing/2010/main"/>
              </a:ext>
            </a:extLst>
          </a:blip>
          <a:srcRect l="30255" b="11373"/>
          <a:stretch/>
        </p:blipFill>
        <p:spPr>
          <a:xfrm>
            <a:off x="8676391" y="0"/>
            <a:ext cx="3518287" cy="1835288"/>
          </a:xfrm>
          <a:prstGeom prst="rect">
            <a:avLst/>
          </a:prstGeom>
        </p:spPr>
      </p:pic>
      <p:grpSp>
        <p:nvGrpSpPr>
          <p:cNvPr id="8" name="组合 7"/>
          <p:cNvGrpSpPr/>
          <p:nvPr/>
        </p:nvGrpSpPr>
        <p:grpSpPr>
          <a:xfrm>
            <a:off x="3916217" y="933955"/>
            <a:ext cx="3867518" cy="4608676"/>
            <a:chOff x="3935783" y="1084504"/>
            <a:chExt cx="3168844" cy="3776110"/>
          </a:xfrm>
        </p:grpSpPr>
        <p:sp>
          <p:nvSpPr>
            <p:cNvPr id="9" name="文本框 8"/>
            <p:cNvSpPr txBox="1"/>
            <p:nvPr/>
          </p:nvSpPr>
          <p:spPr>
            <a:xfrm>
              <a:off x="4709123" y="1084504"/>
              <a:ext cx="2244368" cy="1474799"/>
            </a:xfrm>
            <a:prstGeom prst="rect">
              <a:avLst/>
            </a:prstGeom>
            <a:noFill/>
          </p:spPr>
          <p:txBody>
            <a:bodyPr vert="eaVert" wrap="square" rtlCol="0">
              <a:spAutoFit/>
            </a:bodyPr>
            <a:lstStyle/>
            <a:p>
              <a:r>
                <a:rPr lang="zh-CN" altLang="en-US" sz="16600" dirty="0" smtClean="0">
                  <a:solidFill>
                    <a:schemeClr val="bg1"/>
                  </a:solidFill>
                  <a:latin typeface="TypeLand.com 康熙字典體 試用版" pitchFamily="50" charset="-120"/>
                  <a:ea typeface="TypeLand.com 康熙字典體 試用版" pitchFamily="50" charset="-120"/>
                </a:rPr>
                <a:t>合</a:t>
              </a:r>
              <a:endParaRPr lang="zh-CN" altLang="en-US" sz="16600" dirty="0">
                <a:solidFill>
                  <a:schemeClr val="bg1"/>
                </a:solidFill>
                <a:latin typeface="TypeLand.com 康熙字典體 試用版" pitchFamily="50" charset="-120"/>
                <a:ea typeface="TypeLand.com 康熙字典體 試用版" pitchFamily="50" charset="-120"/>
              </a:endParaRPr>
            </a:p>
          </p:txBody>
        </p:sp>
        <p:sp>
          <p:nvSpPr>
            <p:cNvPr id="10" name="弧形 9"/>
            <p:cNvSpPr/>
            <p:nvPr/>
          </p:nvSpPr>
          <p:spPr>
            <a:xfrm>
              <a:off x="4310173" y="1867604"/>
              <a:ext cx="2794454" cy="2794454"/>
            </a:xfrm>
            <a:prstGeom prst="arc">
              <a:avLst>
                <a:gd name="adj1" fmla="val 4418878"/>
                <a:gd name="adj2" fmla="val 14743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11" name="矩形 10"/>
            <p:cNvSpPr/>
            <p:nvPr/>
          </p:nvSpPr>
          <p:spPr>
            <a:xfrm>
              <a:off x="3935783" y="2337877"/>
              <a:ext cx="1895524" cy="2168715"/>
            </a:xfrm>
            <a:prstGeom prst="rect">
              <a:avLst/>
            </a:prstGeom>
          </p:spPr>
          <p:txBody>
            <a:bodyPr wrap="none">
              <a:spAutoFit/>
            </a:bodyPr>
            <a:lstStyle/>
            <a:p>
              <a:r>
                <a:rPr lang="zh-CN" altLang="en-US" sz="16600" dirty="0" smtClean="0">
                  <a:solidFill>
                    <a:srgbClr val="E9BC28"/>
                  </a:solidFill>
                  <a:latin typeface="TypeLand.com 康熙字典體 試用版" pitchFamily="50" charset="-120"/>
                  <a:ea typeface="TypeLand.com 康熙字典體 試用版" pitchFamily="50" charset="-120"/>
                </a:rPr>
                <a:t>家</a:t>
              </a:r>
              <a:endParaRPr lang="zh-CN" altLang="en-US" sz="16600" dirty="0">
                <a:solidFill>
                  <a:srgbClr val="E9BC28"/>
                </a:solidFill>
                <a:latin typeface="TypeLand.com 康熙字典體 試用版" pitchFamily="50" charset="-120"/>
                <a:ea typeface="TypeLand.com 康熙字典體 試用版" pitchFamily="50" charset="-120"/>
              </a:endParaRPr>
            </a:p>
          </p:txBody>
        </p:sp>
        <p:pic>
          <p:nvPicPr>
            <p:cNvPr id="12" name="图片 11"/>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343956">
              <a:off x="4556195" y="4045904"/>
              <a:ext cx="1314048" cy="814710"/>
            </a:xfrm>
            <a:prstGeom prst="rect">
              <a:avLst/>
            </a:prstGeom>
          </p:spPr>
        </p:pic>
        <p:sp>
          <p:nvSpPr>
            <p:cNvPr id="13" name="矩形 12"/>
            <p:cNvSpPr/>
            <p:nvPr/>
          </p:nvSpPr>
          <p:spPr>
            <a:xfrm>
              <a:off x="5816231" y="2974583"/>
              <a:ext cx="1059140" cy="1714798"/>
            </a:xfrm>
            <a:prstGeom prst="rect">
              <a:avLst/>
            </a:prstGeom>
          </p:spPr>
          <p:txBody>
            <a:bodyPr vert="eaVert" wrap="none">
              <a:spAutoFit/>
            </a:bodyPr>
            <a:lstStyle/>
            <a:p>
              <a:r>
                <a:rPr lang="zh-CN" altLang="en-US" sz="7200" spc="600" dirty="0" smtClean="0">
                  <a:solidFill>
                    <a:schemeClr val="bg1"/>
                  </a:solidFill>
                  <a:latin typeface="TypeLand.com 康熙字典體 試用版" pitchFamily="50" charset="-120"/>
                  <a:ea typeface="TypeLand.com 康熙字典體 試用版" pitchFamily="50" charset="-120"/>
                </a:rPr>
                <a:t>歡樂</a:t>
              </a:r>
              <a:endParaRPr lang="zh-CN" altLang="en-US" sz="1200" spc="600" dirty="0"/>
            </a:p>
          </p:txBody>
        </p:sp>
        <p:sp>
          <p:nvSpPr>
            <p:cNvPr id="14" name="弧形 13"/>
            <p:cNvSpPr/>
            <p:nvPr/>
          </p:nvSpPr>
          <p:spPr>
            <a:xfrm>
              <a:off x="4310173" y="1867604"/>
              <a:ext cx="2794454" cy="2794454"/>
            </a:xfrm>
            <a:prstGeom prst="arc">
              <a:avLst>
                <a:gd name="adj1" fmla="val 19198914"/>
                <a:gd name="adj2" fmla="val 235398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grpSp>
      <p:pic>
        <p:nvPicPr>
          <p:cNvPr id="15" name="图片 14"/>
          <p:cNvPicPr>
            <a:picLocks noChangeAspect="1"/>
          </p:cNvPicPr>
          <p:nvPr/>
        </p:nvPicPr>
        <p:blipFill rotWithShape="1">
          <a:blip r:embed="rId10" cstate="screen">
            <a:extLst>
              <a:ext uri="{28A0092B-C50C-407E-A947-70E740481C1C}">
                <a14:useLocalDpi xmlns:a14="http://schemas.microsoft.com/office/drawing/2010/main"/>
              </a:ext>
            </a:extLst>
          </a:blip>
          <a:srcRect l="1581"/>
          <a:stretch/>
        </p:blipFill>
        <p:spPr>
          <a:xfrm>
            <a:off x="19050" y="4652580"/>
            <a:ext cx="12172950" cy="2138726"/>
          </a:xfrm>
          <a:prstGeom prst="rect">
            <a:avLst/>
          </a:prstGeom>
        </p:spPr>
      </p:pic>
      <p:pic>
        <p:nvPicPr>
          <p:cNvPr id="16" name="图片 15"/>
          <p:cNvPicPr>
            <a:picLocks noChangeAspect="1"/>
          </p:cNvPicPr>
          <p:nvPr/>
        </p:nvPicPr>
        <p:blipFill rotWithShape="1">
          <a:blip r:embed="rId11" cstate="screen">
            <a:extLst>
              <a:ext uri="{28A0092B-C50C-407E-A947-70E740481C1C}">
                <a14:useLocalDpi xmlns:a14="http://schemas.microsoft.com/office/drawing/2010/main"/>
              </a:ext>
            </a:extLst>
          </a:blip>
          <a:srcRect l="6128"/>
          <a:stretch/>
        </p:blipFill>
        <p:spPr>
          <a:xfrm>
            <a:off x="19050" y="5460030"/>
            <a:ext cx="12172949" cy="1398061"/>
          </a:xfrm>
          <a:prstGeom prst="rect">
            <a:avLst/>
          </a:prstGeom>
        </p:spPr>
      </p:pic>
      <p:sp>
        <p:nvSpPr>
          <p:cNvPr id="17" name="椭圆 16"/>
          <p:cNvSpPr/>
          <p:nvPr/>
        </p:nvSpPr>
        <p:spPr>
          <a:xfrm>
            <a:off x="697993" y="552642"/>
            <a:ext cx="533959" cy="533959"/>
          </a:xfrm>
          <a:prstGeom prst="ellipse">
            <a:avLst/>
          </a:prstGeom>
          <a:solidFill>
            <a:srgbClr val="E9BC28"/>
          </a:solidFill>
          <a:ln>
            <a:solidFill>
              <a:srgbClr val="E9B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BC28"/>
              </a:solidFill>
            </a:endParaRPr>
          </a:p>
        </p:txBody>
      </p:sp>
      <p:sp>
        <p:nvSpPr>
          <p:cNvPr id="18" name="文本框 17"/>
          <p:cNvSpPr txBox="1"/>
          <p:nvPr/>
        </p:nvSpPr>
        <p:spPr>
          <a:xfrm>
            <a:off x="1173876" y="496455"/>
            <a:ext cx="1496806" cy="646331"/>
          </a:xfrm>
          <a:prstGeom prst="rect">
            <a:avLst/>
          </a:prstGeom>
          <a:noFill/>
        </p:spPr>
        <p:txBody>
          <a:bodyPr wrap="square" rtlCol="0">
            <a:spAutoFit/>
          </a:bodyPr>
          <a:lstStyle/>
          <a:p>
            <a:pPr algn="ctr"/>
            <a:r>
              <a:rPr lang="en-US" altLang="zh-CN" spc="300" dirty="0" smtClean="0">
                <a:solidFill>
                  <a:schemeClr val="bg1"/>
                </a:solidFill>
              </a:rPr>
              <a:t>YOUR LOGO</a:t>
            </a:r>
            <a:endParaRPr lang="zh-CN" altLang="en-US" spc="300" dirty="0">
              <a:solidFill>
                <a:schemeClr val="bg1"/>
              </a:solidFill>
            </a:endParaRPr>
          </a:p>
        </p:txBody>
      </p:sp>
    </p:spTree>
    <p:extLst>
      <p:ext uri="{BB962C8B-B14F-4D97-AF65-F5344CB8AC3E}">
        <p14:creationId xmlns:p14="http://schemas.microsoft.com/office/powerpoint/2010/main" val="1412488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7134" y="4757737"/>
            <a:ext cx="3343275" cy="2428875"/>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35949"/>
            <a:ext cx="2609850" cy="2181225"/>
          </a:xfrm>
          <a:prstGeom prst="rect">
            <a:avLst/>
          </a:prstGeom>
        </p:spPr>
      </p:pic>
      <p:sp>
        <p:nvSpPr>
          <p:cNvPr id="25" name="文本框 24"/>
          <p:cNvSpPr txBox="1"/>
          <p:nvPr/>
        </p:nvSpPr>
        <p:spPr>
          <a:xfrm>
            <a:off x="8684698" y="1519281"/>
            <a:ext cx="1538883" cy="3028950"/>
          </a:xfrm>
          <a:prstGeom prst="rect">
            <a:avLst/>
          </a:prstGeom>
          <a:noFill/>
        </p:spPr>
        <p:txBody>
          <a:bodyPr vert="eaVert" wrap="square" rtlCol="0">
            <a:spAutoFit/>
          </a:bodyPr>
          <a:lstStyle/>
          <a:p>
            <a:pPr algn="ctr"/>
            <a:r>
              <a:rPr lang="zh-CN" altLang="en-US" sz="8800" spc="1200" dirty="0" smtClean="0">
                <a:solidFill>
                  <a:schemeClr val="bg1"/>
                </a:solidFill>
                <a:latin typeface="TypeLand 康熙字典體" pitchFamily="50" charset="-120"/>
                <a:ea typeface="TypeLand 康熙字典體" pitchFamily="50" charset="-120"/>
              </a:rPr>
              <a:t>目錄</a:t>
            </a:r>
            <a:endParaRPr lang="zh-CN" altLang="en-US" sz="8800" spc="1200" dirty="0">
              <a:solidFill>
                <a:schemeClr val="bg1"/>
              </a:solidFill>
              <a:latin typeface="TypeLand 康熙字典體" pitchFamily="50" charset="-120"/>
              <a:ea typeface="TypeLand 康熙字典體" pitchFamily="50" charset="-120"/>
            </a:endParaRPr>
          </a:p>
        </p:txBody>
      </p:sp>
      <p:grpSp>
        <p:nvGrpSpPr>
          <p:cNvPr id="26" name="组合 25"/>
          <p:cNvGrpSpPr/>
          <p:nvPr/>
        </p:nvGrpSpPr>
        <p:grpSpPr>
          <a:xfrm>
            <a:off x="2418081" y="804589"/>
            <a:ext cx="872093" cy="3148560"/>
            <a:chOff x="4845007" y="1113626"/>
            <a:chExt cx="872093" cy="3148560"/>
          </a:xfrm>
        </p:grpSpPr>
        <p:sp>
          <p:nvSpPr>
            <p:cNvPr id="27" name="椭圆 26"/>
            <p:cNvSpPr/>
            <p:nvPr/>
          </p:nvSpPr>
          <p:spPr>
            <a:xfrm>
              <a:off x="4845007" y="1113626"/>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壹</a:t>
              </a:r>
            </a:p>
          </p:txBody>
        </p:sp>
        <p:sp>
          <p:nvSpPr>
            <p:cNvPr id="28" name="文本框 27"/>
            <p:cNvSpPr txBox="1"/>
            <p:nvPr/>
          </p:nvSpPr>
          <p:spPr>
            <a:xfrm>
              <a:off x="4916855" y="2230496"/>
              <a:ext cx="492443" cy="2031690"/>
            </a:xfrm>
            <a:prstGeom prst="rect">
              <a:avLst/>
            </a:prstGeom>
            <a:noFill/>
          </p:spPr>
          <p:txBody>
            <a:bodyPr vert="eaVert" wrap="square" rtlCol="0">
              <a:spAutoFit/>
            </a:bodyPr>
            <a:lstStyle/>
            <a:p>
              <a:r>
                <a:rPr lang="zh-CN" altLang="en-US" sz="2000" spc="600" dirty="0" smtClean="0">
                  <a:solidFill>
                    <a:schemeClr val="bg1"/>
                  </a:solidFill>
                  <a:latin typeface="方正隶变_GBK" panose="03000509000000000000" pitchFamily="65" charset="-122"/>
                  <a:ea typeface="方正隶变_GBK" panose="03000509000000000000" pitchFamily="65" charset="-122"/>
                </a:rPr>
                <a:t>历史渊源</a:t>
              </a:r>
              <a:endParaRPr lang="zh-CN" altLang="en-US" sz="2000" spc="600" dirty="0">
                <a:solidFill>
                  <a:schemeClr val="bg1"/>
                </a:solidFill>
                <a:latin typeface="方正隶变_GBK" panose="03000509000000000000" pitchFamily="65" charset="-122"/>
                <a:ea typeface="方正隶变_GBK" panose="03000509000000000000" pitchFamily="65" charset="-122"/>
              </a:endParaRPr>
            </a:p>
          </p:txBody>
        </p:sp>
        <p:sp>
          <p:nvSpPr>
            <p:cNvPr id="29" name="文本框 28"/>
            <p:cNvSpPr txBox="1"/>
            <p:nvPr/>
          </p:nvSpPr>
          <p:spPr>
            <a:xfrm>
              <a:off x="5233955" y="2230496"/>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grpSp>
        <p:nvGrpSpPr>
          <p:cNvPr id="30" name="组合 29"/>
          <p:cNvGrpSpPr/>
          <p:nvPr/>
        </p:nvGrpSpPr>
        <p:grpSpPr>
          <a:xfrm>
            <a:off x="5605241" y="846926"/>
            <a:ext cx="872093" cy="3148560"/>
            <a:chOff x="7002782" y="1113626"/>
            <a:chExt cx="872093" cy="3148560"/>
          </a:xfrm>
        </p:grpSpPr>
        <p:sp>
          <p:nvSpPr>
            <p:cNvPr id="31" name="椭圆 30"/>
            <p:cNvSpPr/>
            <p:nvPr/>
          </p:nvSpPr>
          <p:spPr>
            <a:xfrm>
              <a:off x="7002782" y="1113626"/>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貳</a:t>
              </a:r>
            </a:p>
          </p:txBody>
        </p:sp>
        <p:sp>
          <p:nvSpPr>
            <p:cNvPr id="32" name="文本框 31"/>
            <p:cNvSpPr txBox="1"/>
            <p:nvPr/>
          </p:nvSpPr>
          <p:spPr>
            <a:xfrm>
              <a:off x="7074675" y="2230496"/>
              <a:ext cx="492443" cy="2031690"/>
            </a:xfrm>
            <a:prstGeom prst="rect">
              <a:avLst/>
            </a:prstGeom>
            <a:noFill/>
          </p:spPr>
          <p:txBody>
            <a:bodyPr vert="eaVert" wrap="square" rtlCol="0">
              <a:spAutoFit/>
            </a:bodyPr>
            <a:lstStyle/>
            <a:p>
              <a:r>
                <a:rPr lang="zh-CN" altLang="en-US" sz="2000" spc="600" dirty="0" smtClean="0">
                  <a:solidFill>
                    <a:schemeClr val="bg1"/>
                  </a:solidFill>
                  <a:latin typeface="方正隶变_GBK" panose="03000509000000000000" pitchFamily="65" charset="-122"/>
                  <a:ea typeface="方正隶变_GBK" panose="03000509000000000000" pitchFamily="65" charset="-122"/>
                </a:rPr>
                <a:t>风俗习惯</a:t>
              </a:r>
              <a:endParaRPr lang="zh-CN" altLang="en-US" sz="2000" spc="600" dirty="0">
                <a:solidFill>
                  <a:schemeClr val="bg1"/>
                </a:solidFill>
                <a:latin typeface="方正隶变_GBK" panose="03000509000000000000" pitchFamily="65" charset="-122"/>
                <a:ea typeface="方正隶变_GBK" panose="03000509000000000000" pitchFamily="65" charset="-122"/>
              </a:endParaRPr>
            </a:p>
          </p:txBody>
        </p:sp>
        <p:sp>
          <p:nvSpPr>
            <p:cNvPr id="33" name="文本框 32"/>
            <p:cNvSpPr txBox="1"/>
            <p:nvPr/>
          </p:nvSpPr>
          <p:spPr>
            <a:xfrm>
              <a:off x="7391787" y="2230496"/>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grpSp>
        <p:nvGrpSpPr>
          <p:cNvPr id="34" name="组合 33"/>
          <p:cNvGrpSpPr/>
          <p:nvPr/>
        </p:nvGrpSpPr>
        <p:grpSpPr>
          <a:xfrm>
            <a:off x="4011661" y="3455567"/>
            <a:ext cx="872093" cy="3148560"/>
            <a:chOff x="6023042" y="3722267"/>
            <a:chExt cx="872093" cy="3148560"/>
          </a:xfrm>
        </p:grpSpPr>
        <p:sp>
          <p:nvSpPr>
            <p:cNvPr id="35" name="椭圆 34"/>
            <p:cNvSpPr/>
            <p:nvPr/>
          </p:nvSpPr>
          <p:spPr>
            <a:xfrm>
              <a:off x="6023042" y="3722267"/>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solidFill>
                    <a:schemeClr val="bg1"/>
                  </a:solidFill>
                  <a:latin typeface="文悦古典明朝体 (非商业使用) W5" pitchFamily="50" charset="-122"/>
                  <a:ea typeface="文悦古典明朝体 (非商业使用) W5" pitchFamily="50" charset="-122"/>
                </a:rPr>
                <a:t>叁</a:t>
              </a:r>
              <a:endParaRPr lang="zh-CN" altLang="en-US" sz="4400" dirty="0">
                <a:solidFill>
                  <a:schemeClr val="bg1"/>
                </a:solidFill>
                <a:latin typeface="文悦古典明朝体 (非商业使用) W5" pitchFamily="50" charset="-122"/>
                <a:ea typeface="文悦古典明朝体 (非商业使用) W5" pitchFamily="50" charset="-122"/>
              </a:endParaRPr>
            </a:p>
          </p:txBody>
        </p:sp>
        <p:sp>
          <p:nvSpPr>
            <p:cNvPr id="36" name="文本框 35"/>
            <p:cNvSpPr txBox="1"/>
            <p:nvPr/>
          </p:nvSpPr>
          <p:spPr>
            <a:xfrm>
              <a:off x="6094211" y="4839137"/>
              <a:ext cx="492443" cy="2031690"/>
            </a:xfrm>
            <a:prstGeom prst="rect">
              <a:avLst/>
            </a:prstGeom>
            <a:noFill/>
          </p:spPr>
          <p:txBody>
            <a:bodyPr vert="eaVert" wrap="square" rtlCol="0">
              <a:spAutoFit/>
            </a:bodyPr>
            <a:lstStyle/>
            <a:p>
              <a:r>
                <a:rPr lang="zh-CN" altLang="en-US" sz="2000" spc="600" dirty="0" smtClean="0">
                  <a:solidFill>
                    <a:schemeClr val="bg1"/>
                  </a:solidFill>
                  <a:latin typeface="方正隶变_GBK" panose="03000509000000000000" pitchFamily="65" charset="-122"/>
                  <a:ea typeface="方正隶变_GBK" panose="03000509000000000000" pitchFamily="65" charset="-122"/>
                </a:rPr>
                <a:t>神话故事</a:t>
              </a:r>
              <a:endParaRPr lang="zh-CN" altLang="en-US" sz="2000" spc="600" dirty="0">
                <a:solidFill>
                  <a:schemeClr val="bg1"/>
                </a:solidFill>
                <a:latin typeface="方正隶变_GBK" panose="03000509000000000000" pitchFamily="65" charset="-122"/>
                <a:ea typeface="方正隶变_GBK" panose="03000509000000000000" pitchFamily="65" charset="-122"/>
              </a:endParaRPr>
            </a:p>
          </p:txBody>
        </p:sp>
        <p:sp>
          <p:nvSpPr>
            <p:cNvPr id="37" name="文本框 36"/>
            <p:cNvSpPr txBox="1"/>
            <p:nvPr/>
          </p:nvSpPr>
          <p:spPr>
            <a:xfrm>
              <a:off x="6411317" y="4839137"/>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grpSp>
        <p:nvGrpSpPr>
          <p:cNvPr id="38" name="组合 37"/>
          <p:cNvGrpSpPr/>
          <p:nvPr/>
        </p:nvGrpSpPr>
        <p:grpSpPr>
          <a:xfrm>
            <a:off x="7198822" y="3455567"/>
            <a:ext cx="872093" cy="3148560"/>
            <a:chOff x="8181604" y="3722267"/>
            <a:chExt cx="872093" cy="3148560"/>
          </a:xfrm>
        </p:grpSpPr>
        <p:sp>
          <p:nvSpPr>
            <p:cNvPr id="39" name="椭圆 38"/>
            <p:cNvSpPr/>
            <p:nvPr/>
          </p:nvSpPr>
          <p:spPr>
            <a:xfrm>
              <a:off x="8181604" y="3722267"/>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肆</a:t>
              </a:r>
            </a:p>
          </p:txBody>
        </p:sp>
        <p:sp>
          <p:nvSpPr>
            <p:cNvPr id="40" name="文本框 39"/>
            <p:cNvSpPr txBox="1"/>
            <p:nvPr/>
          </p:nvSpPr>
          <p:spPr>
            <a:xfrm>
              <a:off x="8252031" y="4839137"/>
              <a:ext cx="492443" cy="2031690"/>
            </a:xfrm>
            <a:prstGeom prst="rect">
              <a:avLst/>
            </a:prstGeom>
            <a:noFill/>
          </p:spPr>
          <p:txBody>
            <a:bodyPr vert="eaVert" wrap="square" rtlCol="0">
              <a:spAutoFit/>
            </a:bodyPr>
            <a:lstStyle/>
            <a:p>
              <a:r>
                <a:rPr lang="zh-CN" altLang="en-US" sz="2000" spc="600" dirty="0" smtClean="0">
                  <a:solidFill>
                    <a:schemeClr val="bg1"/>
                  </a:solidFill>
                  <a:latin typeface="方正隶变_GBK" panose="03000509000000000000" pitchFamily="65" charset="-122"/>
                  <a:ea typeface="方正隶变_GBK" panose="03000509000000000000" pitchFamily="65" charset="-122"/>
                </a:rPr>
                <a:t>诗词歌赋</a:t>
              </a:r>
              <a:endParaRPr lang="zh-CN" altLang="en-US" sz="2000" spc="600" dirty="0">
                <a:solidFill>
                  <a:schemeClr val="bg1"/>
                </a:solidFill>
                <a:latin typeface="方正隶变_GBK" panose="03000509000000000000" pitchFamily="65" charset="-122"/>
                <a:ea typeface="方正隶变_GBK" panose="03000509000000000000" pitchFamily="65" charset="-122"/>
              </a:endParaRPr>
            </a:p>
          </p:txBody>
        </p:sp>
        <p:sp>
          <p:nvSpPr>
            <p:cNvPr id="41" name="文本框 40"/>
            <p:cNvSpPr txBox="1"/>
            <p:nvPr/>
          </p:nvSpPr>
          <p:spPr>
            <a:xfrm>
              <a:off x="8569149" y="4839137"/>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spTree>
    <p:extLst>
      <p:ext uri="{BB962C8B-B14F-4D97-AF65-F5344CB8AC3E}">
        <p14:creationId xmlns:p14="http://schemas.microsoft.com/office/powerpoint/2010/main" val="3150276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sp>
        <p:nvSpPr>
          <p:cNvPr id="5" name="文本框 4"/>
          <p:cNvSpPr txBox="1"/>
          <p:nvPr/>
        </p:nvSpPr>
        <p:spPr>
          <a:xfrm>
            <a:off x="4586394" y="1997839"/>
            <a:ext cx="7053155" cy="2862322"/>
          </a:xfrm>
          <a:prstGeom prst="rect">
            <a:avLst/>
          </a:prstGeom>
          <a:noFill/>
        </p:spPr>
        <p:txBody>
          <a:bodyPr wrap="square" rtlCol="0">
            <a:spAutoFit/>
          </a:bodyPr>
          <a:lstStyle/>
          <a:p>
            <a:pPr>
              <a:lnSpc>
                <a:spcPct val="150000"/>
              </a:lnSpc>
            </a:pPr>
            <a:r>
              <a:rPr lang="zh-CN" altLang="en-US" sz="2400" dirty="0" smtClean="0">
                <a:solidFill>
                  <a:schemeClr val="bg1"/>
                </a:solidFill>
                <a:latin typeface="方正隶变_GBK" panose="03000509000000000000" pitchFamily="65" charset="-122"/>
                <a:ea typeface="方正隶变_GBK" panose="03000509000000000000" pitchFamily="65" charset="-122"/>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endParaRPr lang="zh-CN" altLang="en-US" sz="2400" dirty="0">
              <a:solidFill>
                <a:schemeClr val="bg1"/>
              </a:solidFill>
              <a:latin typeface="方正隶变_GBK" panose="03000509000000000000" pitchFamily="65" charset="-122"/>
              <a:ea typeface="方正隶变_GBK" panose="03000509000000000000" pitchFamily="65" charset="-122"/>
            </a:endParaRPr>
          </a:p>
        </p:txBody>
      </p:sp>
      <p:pic>
        <p:nvPicPr>
          <p:cNvPr id="6" name="图片 5"/>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0" y="3838575"/>
            <a:ext cx="5838825" cy="301942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35949"/>
            <a:ext cx="2609850" cy="2181225"/>
          </a:xfrm>
          <a:prstGeom prst="rect">
            <a:avLst/>
          </a:prstGeom>
        </p:spPr>
      </p:pic>
    </p:spTree>
    <p:extLst>
      <p:ext uri="{BB962C8B-B14F-4D97-AF65-F5344CB8AC3E}">
        <p14:creationId xmlns:p14="http://schemas.microsoft.com/office/powerpoint/2010/main" val="3438667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pic>
        <p:nvPicPr>
          <p:cNvPr id="2" name="图片 1"/>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54874">
                        <a14:foregroundMark x1="41516" y1="57795" x2="41516" y2="57795"/>
                        <a14:foregroundMark x1="34657" y1="51331" x2="46450" y2="59696"/>
                        <a14:foregroundMark x1="35499" y1="48859" x2="32371" y2="53042"/>
                        <a14:foregroundMark x1="36703" y1="48099" x2="38989" y2="48859"/>
                        <a14:foregroundMark x1="44886" y1="47719" x2="43562" y2="50570"/>
                        <a14:foregroundMark x1="17208" y1="50570" x2="18412" y2="57034"/>
                        <a14:foregroundMark x1="21661" y1="94106" x2="23947" y2="99240"/>
                      </a14:backgroundRemoval>
                    </a14:imgEffect>
                  </a14:imgLayer>
                </a14:imgProps>
              </a:ext>
              <a:ext uri="{28A0092B-C50C-407E-A947-70E740481C1C}">
                <a14:useLocalDpi xmlns:a14="http://schemas.microsoft.com/office/drawing/2010/main"/>
              </a:ext>
            </a:extLst>
          </a:blip>
          <a:srcRect r="76967"/>
          <a:stretch/>
        </p:blipFill>
        <p:spPr>
          <a:xfrm>
            <a:off x="1" y="0"/>
            <a:ext cx="2495549" cy="6858000"/>
          </a:xfrm>
          <a:prstGeom prst="rect">
            <a:avLst/>
          </a:prstGeom>
        </p:spPr>
      </p:pic>
      <p:sp>
        <p:nvSpPr>
          <p:cNvPr id="5" name="文本框 4"/>
          <p:cNvSpPr txBox="1"/>
          <p:nvPr/>
        </p:nvSpPr>
        <p:spPr>
          <a:xfrm>
            <a:off x="4586394" y="2029226"/>
            <a:ext cx="7053155" cy="2862322"/>
          </a:xfrm>
          <a:prstGeom prst="rect">
            <a:avLst/>
          </a:prstGeom>
          <a:noFill/>
        </p:spPr>
        <p:txBody>
          <a:bodyPr wrap="square" rtlCol="0">
            <a:spAutoFit/>
          </a:bodyPr>
          <a:lstStyle/>
          <a:p>
            <a:pPr>
              <a:lnSpc>
                <a:spcPct val="150000"/>
              </a:lnSpc>
            </a:pPr>
            <a:r>
              <a:rPr lang="zh-CN" altLang="en-US" sz="2400" dirty="0" smtClean="0">
                <a:solidFill>
                  <a:schemeClr val="bg1"/>
                </a:solidFill>
                <a:latin typeface="方正隶变_GBK" panose="03000509000000000000" pitchFamily="65" charset="-122"/>
                <a:ea typeface="方正隶变_GBK" panose="03000509000000000000" pitchFamily="65" charset="-122"/>
              </a:rPr>
              <a:t>中秋节始于唐朝初年，盛行于宋朝，至明清时，已成为与春节齐名的中国传统节日之一。受中华文化的影响，中秋节也是东亚和东南亚一些国家尤其是当地的华人华侨的传统节日。自</a:t>
            </a:r>
            <a:r>
              <a:rPr lang="en-US" altLang="zh-CN" sz="2400" dirty="0" smtClean="0">
                <a:solidFill>
                  <a:schemeClr val="bg1"/>
                </a:solidFill>
                <a:latin typeface="方正隶变_GBK" panose="03000509000000000000" pitchFamily="65" charset="-122"/>
                <a:ea typeface="方正隶变_GBK" panose="03000509000000000000" pitchFamily="65" charset="-122"/>
              </a:rPr>
              <a:t>2008</a:t>
            </a:r>
            <a:r>
              <a:rPr lang="zh-CN" altLang="en-US" sz="2400" dirty="0" smtClean="0">
                <a:solidFill>
                  <a:schemeClr val="bg1"/>
                </a:solidFill>
                <a:latin typeface="方正隶变_GBK" panose="03000509000000000000" pitchFamily="65" charset="-122"/>
                <a:ea typeface="方正隶变_GBK" panose="03000509000000000000" pitchFamily="65" charset="-122"/>
              </a:rPr>
              <a:t>年起中秋节被列为国家法定节假日。</a:t>
            </a:r>
          </a:p>
        </p:txBody>
      </p:sp>
    </p:spTree>
    <p:extLst>
      <p:ext uri="{BB962C8B-B14F-4D97-AF65-F5344CB8AC3E}">
        <p14:creationId xmlns:p14="http://schemas.microsoft.com/office/powerpoint/2010/main" val="234070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grpSp>
        <p:nvGrpSpPr>
          <p:cNvPr id="3" name="组合 2"/>
          <p:cNvGrpSpPr/>
          <p:nvPr/>
        </p:nvGrpSpPr>
        <p:grpSpPr>
          <a:xfrm>
            <a:off x="646539" y="2352391"/>
            <a:ext cx="5793522" cy="2153219"/>
            <a:chOff x="646539" y="2513457"/>
            <a:chExt cx="5793522" cy="2153219"/>
          </a:xfrm>
        </p:grpSpPr>
        <p:sp>
          <p:nvSpPr>
            <p:cNvPr id="5" name="文本框 4"/>
            <p:cNvSpPr txBox="1"/>
            <p:nvPr/>
          </p:nvSpPr>
          <p:spPr>
            <a:xfrm>
              <a:off x="646539" y="2513457"/>
              <a:ext cx="4500444" cy="1015663"/>
            </a:xfrm>
            <a:prstGeom prst="rect">
              <a:avLst/>
            </a:prstGeom>
            <a:noFill/>
          </p:spPr>
          <p:txBody>
            <a:bodyPr vert="horz" wrap="square" rtlCol="0">
              <a:spAutoFit/>
            </a:bodyPr>
            <a:lstStyle/>
            <a:p>
              <a:pPr algn="ctr"/>
              <a:r>
                <a:rPr lang="zh-CN" altLang="en-US" sz="6000" spc="600" dirty="0" smtClean="0">
                  <a:solidFill>
                    <a:schemeClr val="bg1"/>
                  </a:solidFill>
                  <a:latin typeface="TypeLand.com 康熙字典體 試用版" pitchFamily="50" charset="-120"/>
                  <a:ea typeface="TypeLand.com 康熙字典體 試用版" pitchFamily="50" charset="-120"/>
                </a:rPr>
                <a:t>吃月餅</a:t>
              </a:r>
              <a:endParaRPr lang="zh-CN" altLang="en-US" sz="6000" spc="600" dirty="0">
                <a:solidFill>
                  <a:schemeClr val="bg1"/>
                </a:solidFill>
                <a:latin typeface="TypeLand.com 康熙字典體 試用版" pitchFamily="50" charset="-120"/>
                <a:ea typeface="TypeLand.com 康熙字典體 試用版" pitchFamily="50" charset="-120"/>
              </a:endParaRPr>
            </a:p>
          </p:txBody>
        </p:sp>
        <p:sp>
          <p:nvSpPr>
            <p:cNvPr id="6" name="矩形 5"/>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中秋节赏月赏月和吃月饼是中国各地过中秋节的必备习俗。</a:t>
              </a:r>
            </a:p>
          </p:txBody>
        </p:sp>
      </p:grpSp>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06720" y="1703077"/>
            <a:ext cx="5943336" cy="3329954"/>
          </a:xfrm>
          <a:prstGeom prst="rect">
            <a:avLst/>
          </a:prstGeom>
        </p:spPr>
      </p:pic>
    </p:spTree>
    <p:extLst>
      <p:ext uri="{BB962C8B-B14F-4D97-AF65-F5344CB8AC3E}">
        <p14:creationId xmlns:p14="http://schemas.microsoft.com/office/powerpoint/2010/main" val="2814572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pic>
        <p:nvPicPr>
          <p:cNvPr id="3" name="图片 2"/>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9955" r="89593">
                        <a14:backgroundMark x1="21946" y1="30924" x2="16516" y2="73494"/>
                        <a14:backgroundMark x1="30543" y1="8434" x2="45475" y2="402"/>
                        <a14:backgroundMark x1="66290" y1="6024" x2="84842" y2="34137"/>
                        <a14:backgroundMark x1="64480" y1="6827" x2="53620" y2="402"/>
                        <a14:backgroundMark x1="45475" y1="3614" x2="62217" y2="3614"/>
                      </a14:backgroundRemoval>
                    </a14:imgEffect>
                  </a14:imgLayer>
                </a14:imgProps>
              </a:ext>
              <a:ext uri="{28A0092B-C50C-407E-A947-70E740481C1C}">
                <a14:useLocalDpi xmlns:a14="http://schemas.microsoft.com/office/drawing/2010/main"/>
              </a:ext>
            </a:extLst>
          </a:blip>
          <a:srcRect l="20214" r="20727"/>
          <a:stretch/>
        </p:blipFill>
        <p:spPr>
          <a:xfrm>
            <a:off x="-457201" y="871537"/>
            <a:ext cx="4698248" cy="4481513"/>
          </a:xfrm>
          <a:prstGeom prst="rect">
            <a:avLst/>
          </a:prstGeom>
        </p:spPr>
      </p:pic>
      <p:grpSp>
        <p:nvGrpSpPr>
          <p:cNvPr id="5" name="组合 4"/>
          <p:cNvGrpSpPr/>
          <p:nvPr/>
        </p:nvGrpSpPr>
        <p:grpSpPr>
          <a:xfrm>
            <a:off x="4551789" y="2352391"/>
            <a:ext cx="5431572" cy="2153219"/>
            <a:chOff x="1008489" y="2513457"/>
            <a:chExt cx="5431572" cy="2153219"/>
          </a:xfrm>
        </p:grpSpPr>
        <p:sp>
          <p:nvSpPr>
            <p:cNvPr id="6" name="文本框 5"/>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smtClean="0">
                  <a:solidFill>
                    <a:schemeClr val="bg1"/>
                  </a:solidFill>
                  <a:latin typeface="TypeLand.com 康熙字典體 試用版" pitchFamily="50" charset="-120"/>
                  <a:ea typeface="TypeLand.com 康熙字典體 試用版" pitchFamily="50" charset="-120"/>
                </a:rPr>
                <a:t>賞月拜月</a:t>
              </a:r>
              <a:endParaRPr lang="zh-CN" altLang="en-US" sz="6000" spc="600" dirty="0">
                <a:solidFill>
                  <a:schemeClr val="bg1"/>
                </a:solidFill>
                <a:latin typeface="TypeLand.com 康熙字典體 試用版" pitchFamily="50" charset="-120"/>
                <a:ea typeface="TypeLand.com 康熙字典體 試用版" pitchFamily="50" charset="-120"/>
              </a:endParaRPr>
            </a:p>
          </p:txBody>
        </p:sp>
        <p:sp>
          <p:nvSpPr>
            <p:cNvPr id="7" name="矩形 6"/>
            <p:cNvSpPr/>
            <p:nvPr/>
          </p:nvSpPr>
          <p:spPr>
            <a:xfrm>
              <a:off x="1555046" y="3529120"/>
              <a:ext cx="4885015" cy="1137556"/>
            </a:xfrm>
            <a:prstGeom prst="rect">
              <a:avLst/>
            </a:prstGeom>
          </p:spPr>
          <p:txBody>
            <a:bodyPr wrap="square">
              <a:spAutoFit/>
            </a:bodyPr>
            <a:lstStyle/>
            <a:p>
              <a:pPr>
                <a:lnSpc>
                  <a:spcPct val="150000"/>
                </a:lnSpc>
              </a:pPr>
              <a:r>
                <a:rPr lang="zh-CN" altLang="en-US" sz="2400" dirty="0" smtClean="0">
                  <a:solidFill>
                    <a:schemeClr val="bg1"/>
                  </a:solidFill>
                  <a:latin typeface="方正隶变_GBK" panose="03000509000000000000" pitchFamily="65" charset="-122"/>
                  <a:ea typeface="方正隶变_GBK" panose="03000509000000000000" pitchFamily="65" charset="-122"/>
                </a:rPr>
                <a:t>中秋赏月的风俗在唐代十分流行，许多诗人的名篇中都有咏月的诗句。</a:t>
              </a:r>
              <a:endParaRPr lang="zh-CN" altLang="en-US" sz="2400" dirty="0">
                <a:solidFill>
                  <a:schemeClr val="bg1"/>
                </a:solidFill>
                <a:latin typeface="方正隶变_GBK" panose="03000509000000000000" pitchFamily="65" charset="-122"/>
                <a:ea typeface="方正隶变_GBK" panose="03000509000000000000" pitchFamily="65" charset="-122"/>
              </a:endParaRPr>
            </a:p>
          </p:txBody>
        </p:sp>
      </p:grpSp>
    </p:spTree>
    <p:extLst>
      <p:ext uri="{BB962C8B-B14F-4D97-AF65-F5344CB8AC3E}">
        <p14:creationId xmlns:p14="http://schemas.microsoft.com/office/powerpoint/2010/main" val="4132359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72512" y="952500"/>
            <a:ext cx="2543175" cy="3771900"/>
          </a:xfrm>
          <a:prstGeom prst="rect">
            <a:avLst/>
          </a:prstGeom>
        </p:spPr>
      </p:pic>
      <p:grpSp>
        <p:nvGrpSpPr>
          <p:cNvPr id="5" name="组合 4"/>
          <p:cNvGrpSpPr/>
          <p:nvPr/>
        </p:nvGrpSpPr>
        <p:grpSpPr>
          <a:xfrm>
            <a:off x="700181" y="2075392"/>
            <a:ext cx="5431572" cy="2707216"/>
            <a:chOff x="1008489" y="2513457"/>
            <a:chExt cx="5431572" cy="2707216"/>
          </a:xfrm>
        </p:grpSpPr>
        <p:sp>
          <p:nvSpPr>
            <p:cNvPr id="6" name="文本框 5"/>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smtClean="0">
                  <a:solidFill>
                    <a:schemeClr val="bg1"/>
                  </a:solidFill>
                  <a:latin typeface="TypeLand.com 康熙字典體 試用版" pitchFamily="50" charset="-120"/>
                  <a:ea typeface="TypeLand.com 康熙字典體 試用版" pitchFamily="50" charset="-120"/>
                </a:rPr>
                <a:t>放孔明燈</a:t>
              </a:r>
              <a:endParaRPr lang="zh-CN" altLang="en-US" sz="6000" spc="600" dirty="0">
                <a:solidFill>
                  <a:schemeClr val="bg1"/>
                </a:solidFill>
                <a:latin typeface="TypeLand.com 康熙字典體 試用版" pitchFamily="50" charset="-120"/>
                <a:ea typeface="TypeLand.com 康熙字典體 試用版" pitchFamily="50" charset="-120"/>
              </a:endParaRPr>
            </a:p>
          </p:txBody>
        </p:sp>
        <p:sp>
          <p:nvSpPr>
            <p:cNvPr id="7" name="矩形 6"/>
            <p:cNvSpPr/>
            <p:nvPr/>
          </p:nvSpPr>
          <p:spPr>
            <a:xfrm>
              <a:off x="1555046" y="3529120"/>
              <a:ext cx="4885015" cy="1691553"/>
            </a:xfrm>
            <a:prstGeom prst="rect">
              <a:avLst/>
            </a:prstGeom>
          </p:spPr>
          <p:txBody>
            <a:bodyPr wrap="square">
              <a:spAutoFit/>
            </a:bodyPr>
            <a:lstStyle/>
            <a:p>
              <a:pPr>
                <a:lnSpc>
                  <a:spcPct val="150000"/>
                </a:lnSpc>
              </a:pPr>
              <a:r>
                <a:rPr lang="zh-CN" altLang="en-US" sz="2400" dirty="0" smtClean="0">
                  <a:solidFill>
                    <a:schemeClr val="bg1"/>
                  </a:solidFill>
                  <a:latin typeface="方正隶变_GBK" panose="03000509000000000000" pitchFamily="65" charset="-122"/>
                  <a:ea typeface="方正隶变_GBK" panose="03000509000000000000" pitchFamily="65" charset="-122"/>
                </a:rPr>
                <a:t>中秋之夜，有燃灯以助月色的风俗。如今湖广一带仍有用瓦片叠塔于塔上燃灯的节俗。</a:t>
              </a:r>
              <a:endParaRPr lang="zh-CN" altLang="en-US" sz="2400" dirty="0">
                <a:solidFill>
                  <a:schemeClr val="bg1"/>
                </a:solidFill>
                <a:latin typeface="方正隶变_GBK" panose="03000509000000000000" pitchFamily="65" charset="-122"/>
                <a:ea typeface="方正隶变_GBK" panose="03000509000000000000" pitchFamily="65" charset="-122"/>
              </a:endParaRPr>
            </a:p>
          </p:txBody>
        </p:sp>
      </p:grpSp>
    </p:spTree>
    <p:extLst>
      <p:ext uri="{BB962C8B-B14F-4D97-AF65-F5344CB8AC3E}">
        <p14:creationId xmlns:p14="http://schemas.microsoft.com/office/powerpoint/2010/main" val="3370979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grpSp>
        <p:nvGrpSpPr>
          <p:cNvPr id="3" name="组合 2"/>
          <p:cNvGrpSpPr/>
          <p:nvPr/>
        </p:nvGrpSpPr>
        <p:grpSpPr>
          <a:xfrm>
            <a:off x="776356" y="2352390"/>
            <a:ext cx="5393472" cy="2153219"/>
            <a:chOff x="1046589" y="2513457"/>
            <a:chExt cx="5393472" cy="2153219"/>
          </a:xfrm>
        </p:grpSpPr>
        <p:sp>
          <p:nvSpPr>
            <p:cNvPr id="5" name="文本框 4"/>
            <p:cNvSpPr txBox="1"/>
            <p:nvPr/>
          </p:nvSpPr>
          <p:spPr>
            <a:xfrm>
              <a:off x="1046589" y="2513457"/>
              <a:ext cx="4500444" cy="1015663"/>
            </a:xfrm>
            <a:prstGeom prst="rect">
              <a:avLst/>
            </a:prstGeom>
            <a:noFill/>
          </p:spPr>
          <p:txBody>
            <a:bodyPr vert="horz" wrap="square" rtlCol="0">
              <a:spAutoFit/>
            </a:bodyPr>
            <a:lstStyle/>
            <a:p>
              <a:pPr algn="ctr"/>
              <a:r>
                <a:rPr lang="zh-CN" altLang="en-US" sz="6000" spc="600" dirty="0" smtClean="0">
                  <a:solidFill>
                    <a:schemeClr val="bg1"/>
                  </a:solidFill>
                  <a:latin typeface="TypeLand.com 康熙字典體 試用版" pitchFamily="50" charset="-120"/>
                  <a:ea typeface="TypeLand.com 康熙字典體 試用版" pitchFamily="50" charset="-120"/>
                </a:rPr>
                <a:t>嫦娥奔月</a:t>
              </a:r>
              <a:endParaRPr lang="zh-CN" altLang="en-US" sz="6000" spc="600" dirty="0">
                <a:solidFill>
                  <a:schemeClr val="bg1"/>
                </a:solidFill>
                <a:latin typeface="TypeLand.com 康熙字典體 試用版" pitchFamily="50" charset="-120"/>
                <a:ea typeface="TypeLand.com 康熙字典體 試用版" pitchFamily="50" charset="-120"/>
              </a:endParaRPr>
            </a:p>
          </p:txBody>
        </p:sp>
        <p:sp>
          <p:nvSpPr>
            <p:cNvPr id="6" name="矩形 5"/>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中秋节赏月赏月和吃月饼是中国各地过中秋节的必备习俗。</a:t>
              </a:r>
            </a:p>
          </p:txBody>
        </p:sp>
      </p:gr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4735" y="0"/>
            <a:ext cx="5597265" cy="38671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38427" y="1409743"/>
            <a:ext cx="3267075" cy="231457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378149" y="319131"/>
            <a:ext cx="2609850" cy="2181225"/>
          </a:xfrm>
          <a:prstGeom prst="rect">
            <a:avLst/>
          </a:prstGeom>
        </p:spPr>
      </p:pic>
    </p:spTree>
    <p:extLst>
      <p:ext uri="{BB962C8B-B14F-4D97-AF65-F5344CB8AC3E}">
        <p14:creationId xmlns:p14="http://schemas.microsoft.com/office/powerpoint/2010/main" val="431035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1" y="0"/>
            <a:ext cx="12196691" cy="6858000"/>
          </a:xfrm>
          <a:prstGeom prst="rect">
            <a:avLst/>
          </a:prstGeom>
        </p:spPr>
      </p:pic>
      <p:grpSp>
        <p:nvGrpSpPr>
          <p:cNvPr id="3" name="组合 2"/>
          <p:cNvGrpSpPr/>
          <p:nvPr/>
        </p:nvGrpSpPr>
        <p:grpSpPr>
          <a:xfrm>
            <a:off x="6077193" y="1856944"/>
            <a:ext cx="5262979" cy="3144113"/>
            <a:chOff x="6077193" y="1856944"/>
            <a:chExt cx="5262979" cy="3144113"/>
          </a:xfrm>
        </p:grpSpPr>
        <p:sp>
          <p:nvSpPr>
            <p:cNvPr id="5" name="矩形 4"/>
            <p:cNvSpPr/>
            <p:nvPr/>
          </p:nvSpPr>
          <p:spPr>
            <a:xfrm>
              <a:off x="6077193" y="1856944"/>
              <a:ext cx="5262979" cy="3144113"/>
            </a:xfrm>
            <a:prstGeom prst="rect">
              <a:avLst/>
            </a:prstGeom>
          </p:spPr>
          <p:txBody>
            <a:bodyPr vert="eaVert" wrap="square">
              <a:spAutoFit/>
            </a:bodyPr>
            <a:lstStyle/>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明月几时有？把酒问青天。不知天上宫阙，今夕是何年。我欲乘风归去，又恐琼楼玉宇，高处不胜寒。起舞弄清影，何似在人间</a:t>
              </a:r>
              <a:r>
                <a:rPr lang="zh-CN" altLang="en-US" sz="2400" spc="600" dirty="0" smtClean="0">
                  <a:solidFill>
                    <a:schemeClr val="bg1"/>
                  </a:solidFill>
                  <a:latin typeface="方正隶变_GBK" panose="03000509000000000000" pitchFamily="65" charset="-122"/>
                  <a:ea typeface="方正隶变_GBK" panose="03000509000000000000" pitchFamily="65" charset="-122"/>
                </a:rPr>
                <a:t>？</a:t>
              </a:r>
              <a:endParaRPr lang="zh-CN" altLang="en-US" sz="2400" spc="600" dirty="0">
                <a:solidFill>
                  <a:schemeClr val="bg1"/>
                </a:solidFill>
                <a:latin typeface="方正隶变_GBK" panose="03000509000000000000" pitchFamily="65" charset="-122"/>
                <a:ea typeface="方正隶变_GBK" panose="03000509000000000000" pitchFamily="65" charset="-122"/>
              </a:endParaRPr>
            </a:p>
          </p:txBody>
        </p:sp>
        <p:cxnSp>
          <p:nvCxnSpPr>
            <p:cNvPr id="6" name="直接连接符 5"/>
            <p:cNvCxnSpPr/>
            <p:nvPr/>
          </p:nvCxnSpPr>
          <p:spPr>
            <a:xfrm>
              <a:off x="1043940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0788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7636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24484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1332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78180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051" y="0"/>
            <a:ext cx="6058142" cy="4171950"/>
          </a:xfrm>
          <a:prstGeom prst="rect">
            <a:avLst/>
          </a:prstGeom>
        </p:spPr>
      </p:pic>
    </p:spTree>
    <p:extLst>
      <p:ext uri="{BB962C8B-B14F-4D97-AF65-F5344CB8AC3E}">
        <p14:creationId xmlns:p14="http://schemas.microsoft.com/office/powerpoint/2010/main" val="75078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050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519</Words>
  <Application>Microsoft Office PowerPoint</Application>
  <PresentationFormat>Widescreen</PresentationFormat>
  <Paragraphs>47</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Adobe 宋体 Std L</vt:lpstr>
      <vt:lpstr>TypeLand 康熙字典體</vt:lpstr>
      <vt:lpstr>TypeLand.com 康熙字典體 試用版</vt:lpstr>
      <vt:lpstr>等线</vt:lpstr>
      <vt:lpstr>等线 Light</vt:lpstr>
      <vt:lpstr>方正隶变_GBK</vt:lpstr>
      <vt:lpstr>宋体</vt:lpstr>
      <vt:lpstr>文悦古典明朝体 (非商业使用) W5</vt:lpstr>
      <vt:lpstr>Arial</vt:lpstr>
      <vt:lpstr>Calibri</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中秋节</dc:title>
  <dc:creator>第一PPT</dc:creator>
  <cp:keywords>www.1ppt.com</cp:keywords>
  <cp:lastModifiedBy>Xu Meng</cp:lastModifiedBy>
  <cp:revision>14</cp:revision>
  <dcterms:created xsi:type="dcterms:W3CDTF">2017-09-05T12:51:12Z</dcterms:created>
  <dcterms:modified xsi:type="dcterms:W3CDTF">2018-09-20T20:16:36Z</dcterms:modified>
</cp:coreProperties>
</file>